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handoutMasterIdLst>
    <p:handoutMasterId r:id="rId138"/>
  </p:handoutMasterIdLst>
  <p:sldIdLst>
    <p:sldId id="1095" r:id="rId2"/>
    <p:sldId id="1094" r:id="rId3"/>
    <p:sldId id="1065" r:id="rId4"/>
    <p:sldId id="1091" r:id="rId5"/>
    <p:sldId id="1102" r:id="rId6"/>
    <p:sldId id="1103" r:id="rId7"/>
    <p:sldId id="1066" r:id="rId8"/>
    <p:sldId id="1067" r:id="rId9"/>
    <p:sldId id="1104" r:id="rId10"/>
    <p:sldId id="1099" r:id="rId11"/>
    <p:sldId id="1112" r:id="rId12"/>
    <p:sldId id="1113" r:id="rId13"/>
    <p:sldId id="1069" r:id="rId14"/>
    <p:sldId id="1070" r:id="rId15"/>
    <p:sldId id="870" r:id="rId16"/>
    <p:sldId id="1115" r:id="rId17"/>
    <p:sldId id="1116" r:id="rId18"/>
    <p:sldId id="1117" r:id="rId19"/>
    <p:sldId id="1073" r:id="rId20"/>
    <p:sldId id="1118" r:id="rId21"/>
    <p:sldId id="1096" r:id="rId22"/>
    <p:sldId id="1156" r:id="rId23"/>
    <p:sldId id="1154" r:id="rId24"/>
    <p:sldId id="1155" r:id="rId25"/>
    <p:sldId id="1079" r:id="rId26"/>
    <p:sldId id="1119" r:id="rId27"/>
    <p:sldId id="1120" r:id="rId28"/>
    <p:sldId id="1077" r:id="rId29"/>
    <p:sldId id="1114" r:id="rId30"/>
    <p:sldId id="1036" r:id="rId31"/>
    <p:sldId id="1122" r:id="rId32"/>
    <p:sldId id="1158" r:id="rId33"/>
    <p:sldId id="1159" r:id="rId34"/>
    <p:sldId id="1123" r:id="rId35"/>
    <p:sldId id="887" r:id="rId36"/>
    <p:sldId id="888" r:id="rId37"/>
    <p:sldId id="1024" r:id="rId38"/>
    <p:sldId id="1160" r:id="rId39"/>
    <p:sldId id="1161" r:id="rId40"/>
    <p:sldId id="1162" r:id="rId41"/>
    <p:sldId id="1125" r:id="rId42"/>
    <p:sldId id="1163" r:id="rId43"/>
    <p:sldId id="1157" r:id="rId44"/>
    <p:sldId id="1126" r:id="rId45"/>
    <p:sldId id="1164" r:id="rId46"/>
    <p:sldId id="1165" r:id="rId47"/>
    <p:sldId id="1166" r:id="rId48"/>
    <p:sldId id="1167" r:id="rId49"/>
    <p:sldId id="1029" r:id="rId50"/>
    <p:sldId id="1127" r:id="rId51"/>
    <p:sldId id="1128" r:id="rId52"/>
    <p:sldId id="1213" r:id="rId53"/>
    <p:sldId id="1214" r:id="rId54"/>
    <p:sldId id="1215" r:id="rId55"/>
    <p:sldId id="1216" r:id="rId56"/>
    <p:sldId id="1088" r:id="rId57"/>
    <p:sldId id="1030" r:id="rId58"/>
    <p:sldId id="1130" r:id="rId59"/>
    <p:sldId id="1168" r:id="rId60"/>
    <p:sldId id="1131" r:id="rId61"/>
    <p:sldId id="1132" r:id="rId62"/>
    <p:sldId id="1133" r:id="rId63"/>
    <p:sldId id="1211" r:id="rId64"/>
    <p:sldId id="1212" r:id="rId65"/>
    <p:sldId id="1124" r:id="rId66"/>
    <p:sldId id="1081" r:id="rId67"/>
    <p:sldId id="1134" r:id="rId68"/>
    <p:sldId id="1135" r:id="rId69"/>
    <p:sldId id="1136" r:id="rId70"/>
    <p:sldId id="1137" r:id="rId71"/>
    <p:sldId id="1138" r:id="rId72"/>
    <p:sldId id="1139" r:id="rId73"/>
    <p:sldId id="1140" r:id="rId74"/>
    <p:sldId id="1141" r:id="rId75"/>
    <p:sldId id="1142" r:id="rId76"/>
    <p:sldId id="1171" r:id="rId77"/>
    <p:sldId id="1143" r:id="rId78"/>
    <p:sldId id="1144" r:id="rId79"/>
    <p:sldId id="1172" r:id="rId80"/>
    <p:sldId id="1173" r:id="rId81"/>
    <p:sldId id="1174" r:id="rId82"/>
    <p:sldId id="1145" r:id="rId83"/>
    <p:sldId id="1146" r:id="rId84"/>
    <p:sldId id="1175" r:id="rId85"/>
    <p:sldId id="1176" r:id="rId86"/>
    <p:sldId id="1177" r:id="rId87"/>
    <p:sldId id="1178" r:id="rId88"/>
    <p:sldId id="1179" r:id="rId89"/>
    <p:sldId id="1180" r:id="rId90"/>
    <p:sldId id="1181" r:id="rId91"/>
    <p:sldId id="1182" r:id="rId92"/>
    <p:sldId id="1169" r:id="rId93"/>
    <p:sldId id="1183" r:id="rId94"/>
    <p:sldId id="1184" r:id="rId95"/>
    <p:sldId id="1185" r:id="rId96"/>
    <p:sldId id="1186" r:id="rId97"/>
    <p:sldId id="1187" r:id="rId98"/>
    <p:sldId id="1188" r:id="rId99"/>
    <p:sldId id="1189" r:id="rId100"/>
    <p:sldId id="1190" r:id="rId101"/>
    <p:sldId id="1191" r:id="rId102"/>
    <p:sldId id="1098" r:id="rId103"/>
    <p:sldId id="1087" r:id="rId104"/>
    <p:sldId id="1038" r:id="rId105"/>
    <p:sldId id="1192" r:id="rId106"/>
    <p:sldId id="1147" r:id="rId107"/>
    <p:sldId id="1148" r:id="rId108"/>
    <p:sldId id="988" r:id="rId109"/>
    <p:sldId id="1149" r:id="rId110"/>
    <p:sldId id="1195" r:id="rId111"/>
    <p:sldId id="993" r:id="rId112"/>
    <p:sldId id="994" r:id="rId113"/>
    <p:sldId id="1150" r:id="rId114"/>
    <p:sldId id="1196" r:id="rId115"/>
    <p:sldId id="999" r:id="rId116"/>
    <p:sldId id="1022" r:id="rId117"/>
    <p:sldId id="1000" r:id="rId118"/>
    <p:sldId id="1151" r:id="rId119"/>
    <p:sldId id="1197" r:id="rId120"/>
    <p:sldId id="1193" r:id="rId121"/>
    <p:sldId id="1194" r:id="rId122"/>
    <p:sldId id="1097" r:id="rId123"/>
    <p:sldId id="1198" r:id="rId124"/>
    <p:sldId id="1199" r:id="rId125"/>
    <p:sldId id="1200" r:id="rId126"/>
    <p:sldId id="1201" r:id="rId127"/>
    <p:sldId id="1202" r:id="rId128"/>
    <p:sldId id="1203" r:id="rId129"/>
    <p:sldId id="1204" r:id="rId130"/>
    <p:sldId id="1205" r:id="rId131"/>
    <p:sldId id="1206" r:id="rId132"/>
    <p:sldId id="1207" r:id="rId133"/>
    <p:sldId id="1208" r:id="rId134"/>
    <p:sldId id="1209" r:id="rId135"/>
    <p:sldId id="1210" r:id="rId136"/>
  </p:sldIdLst>
  <p:sldSz cx="9144000" cy="6858000" type="screen4x3"/>
  <p:notesSz cx="6805613" cy="99393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D60C1FB-1830-4177-8DB5-5AF902881655}">
          <p14:sldIdLst>
            <p14:sldId id="1095"/>
            <p14:sldId id="1094"/>
            <p14:sldId id="1065"/>
            <p14:sldId id="1091"/>
            <p14:sldId id="1102"/>
            <p14:sldId id="1103"/>
            <p14:sldId id="1066"/>
            <p14:sldId id="1067"/>
            <p14:sldId id="1104"/>
            <p14:sldId id="1099"/>
            <p14:sldId id="1112"/>
            <p14:sldId id="1113"/>
            <p14:sldId id="1069"/>
            <p14:sldId id="1070"/>
            <p14:sldId id="870"/>
            <p14:sldId id="1115"/>
            <p14:sldId id="1116"/>
            <p14:sldId id="1117"/>
            <p14:sldId id="1073"/>
            <p14:sldId id="1118"/>
            <p14:sldId id="1096"/>
            <p14:sldId id="1156"/>
            <p14:sldId id="1154"/>
            <p14:sldId id="1155"/>
            <p14:sldId id="1079"/>
            <p14:sldId id="1119"/>
            <p14:sldId id="1120"/>
            <p14:sldId id="1077"/>
            <p14:sldId id="1114"/>
            <p14:sldId id="1036"/>
            <p14:sldId id="1122"/>
            <p14:sldId id="1158"/>
            <p14:sldId id="1159"/>
            <p14:sldId id="1123"/>
            <p14:sldId id="887"/>
            <p14:sldId id="888"/>
            <p14:sldId id="1024"/>
            <p14:sldId id="1160"/>
            <p14:sldId id="1161"/>
            <p14:sldId id="1162"/>
            <p14:sldId id="1125"/>
            <p14:sldId id="1163"/>
            <p14:sldId id="1157"/>
            <p14:sldId id="1126"/>
            <p14:sldId id="1164"/>
            <p14:sldId id="1165"/>
            <p14:sldId id="1166"/>
            <p14:sldId id="1167"/>
            <p14:sldId id="1029"/>
            <p14:sldId id="1127"/>
            <p14:sldId id="1128"/>
            <p14:sldId id="1213"/>
            <p14:sldId id="1214"/>
            <p14:sldId id="1215"/>
            <p14:sldId id="1216"/>
            <p14:sldId id="1088"/>
            <p14:sldId id="1030"/>
            <p14:sldId id="1130"/>
            <p14:sldId id="1168"/>
            <p14:sldId id="1131"/>
            <p14:sldId id="1132"/>
            <p14:sldId id="1133"/>
            <p14:sldId id="1211"/>
            <p14:sldId id="1212"/>
            <p14:sldId id="1124"/>
            <p14:sldId id="1081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71"/>
            <p14:sldId id="1143"/>
            <p14:sldId id="1144"/>
            <p14:sldId id="1172"/>
            <p14:sldId id="1173"/>
            <p14:sldId id="1174"/>
            <p14:sldId id="1145"/>
            <p14:sldId id="1146"/>
            <p14:sldId id="1175"/>
            <p14:sldId id="1176"/>
            <p14:sldId id="1177"/>
            <p14:sldId id="1178"/>
            <p14:sldId id="1179"/>
            <p14:sldId id="1180"/>
            <p14:sldId id="1181"/>
            <p14:sldId id="1182"/>
            <p14:sldId id="1169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91"/>
            <p14:sldId id="1098"/>
            <p14:sldId id="1087"/>
            <p14:sldId id="1038"/>
            <p14:sldId id="1192"/>
            <p14:sldId id="1147"/>
            <p14:sldId id="1148"/>
            <p14:sldId id="988"/>
            <p14:sldId id="1149"/>
            <p14:sldId id="1195"/>
            <p14:sldId id="993"/>
            <p14:sldId id="994"/>
            <p14:sldId id="1150"/>
            <p14:sldId id="1196"/>
            <p14:sldId id="999"/>
            <p14:sldId id="1022"/>
            <p14:sldId id="1000"/>
            <p14:sldId id="1151"/>
            <p14:sldId id="1197"/>
            <p14:sldId id="1193"/>
            <p14:sldId id="1194"/>
            <p14:sldId id="1097"/>
            <p14:sldId id="1198"/>
            <p14:sldId id="1199"/>
            <p14:sldId id="1200"/>
            <p14:sldId id="1201"/>
            <p14:sldId id="1202"/>
            <p14:sldId id="1203"/>
            <p14:sldId id="1204"/>
            <p14:sldId id="1205"/>
            <p14:sldId id="1206"/>
            <p14:sldId id="1207"/>
            <p14:sldId id="1208"/>
            <p14:sldId id="1209"/>
            <p14:sldId id="1210"/>
          </p14:sldIdLst>
        </p14:section>
        <p14:section name="无标题节" id="{1D96BD8B-D8C6-4A12-9E63-138BBE2642CA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F25"/>
    <a:srgbClr val="EE8716"/>
    <a:srgbClr val="376092"/>
    <a:srgbClr val="8B7053"/>
    <a:srgbClr val="8E7432"/>
    <a:srgbClr val="5C5C5C"/>
    <a:srgbClr val="3F3F3F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38590" autoAdjust="0"/>
  </p:normalViewPr>
  <p:slideViewPr>
    <p:cSldViewPr>
      <p:cViewPr varScale="1">
        <p:scale>
          <a:sx n="71" d="100"/>
          <a:sy n="71" d="100"/>
        </p:scale>
        <p:origin x="-136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428"/>
    </p:cViewPr>
  </p:sorterViewPr>
  <p:notesViewPr>
    <p:cSldViewPr>
      <p:cViewPr varScale="1">
        <p:scale>
          <a:sx n="49" d="100"/>
          <a:sy n="49" d="100"/>
        </p:scale>
        <p:origin x="-3054" y="-102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E560BB-EC38-4065-A2BC-CD80CA679C9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49EB72-806A-4965-B0CE-1220077661B3}">
      <dgm:prSet phldrT="[文本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广告</a:t>
          </a:r>
          <a:r>
            <a:rPr lang="en-US" altLang="zh-CN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Advertising</a:t>
          </a:r>
          <a:endParaRPr lang="zh-CN" alt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D2F1316E-B75D-4FB0-A872-5DE32AA912BD}" type="parTrans" cxnId="{71112E93-1733-4635-8764-E5E9AB1301CD}">
      <dgm:prSet/>
      <dgm:spPr/>
      <dgm:t>
        <a:bodyPr/>
        <a:lstStyle/>
        <a:p>
          <a:endParaRPr lang="zh-CN" altLang="en-US"/>
        </a:p>
      </dgm:t>
    </dgm:pt>
    <dgm:pt modelId="{C03F1AA2-95F7-4CE3-8FA9-1A376E35C930}" type="sibTrans" cxnId="{71112E93-1733-4635-8764-E5E9AB1301CD}">
      <dgm:prSet/>
      <dgm:spPr/>
      <dgm:t>
        <a:bodyPr/>
        <a:lstStyle/>
        <a:p>
          <a:endParaRPr lang="zh-CN" altLang="en-US"/>
        </a:p>
      </dgm:t>
    </dgm:pt>
    <dgm:pt modelId="{8A497063-8FAB-46DC-9C4C-4AF47DC4B4B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目的：通过媒介传播某种企业形象或产品信息</a:t>
          </a:r>
          <a:endParaRPr lang="zh-CN" altLang="en-US" dirty="0"/>
        </a:p>
      </dgm:t>
    </dgm:pt>
    <dgm:pt modelId="{8A43E0E0-191C-4D67-AB77-05141D64BFFD}" type="parTrans" cxnId="{FEAA3A86-A204-4B45-8166-388E0DE9C2C2}">
      <dgm:prSet/>
      <dgm:spPr/>
      <dgm:t>
        <a:bodyPr/>
        <a:lstStyle/>
        <a:p>
          <a:endParaRPr lang="zh-CN" altLang="en-US"/>
        </a:p>
      </dgm:t>
    </dgm:pt>
    <dgm:pt modelId="{EE62902A-F684-4CE3-9369-8EFDA6F65585}" type="sibTrans" cxnId="{FEAA3A86-A204-4B45-8166-388E0DE9C2C2}">
      <dgm:prSet/>
      <dgm:spPr/>
      <dgm:t>
        <a:bodyPr/>
        <a:lstStyle/>
        <a:p>
          <a:endParaRPr lang="zh-CN" altLang="en-US"/>
        </a:p>
      </dgm:t>
    </dgm:pt>
    <dgm:pt modelId="{F5DEBC5A-2867-4A96-B312-3E21E0FF5745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效果：某特定人群的有效到达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(reach), 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多渠道综合的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ROI</a:t>
          </a:r>
          <a:endParaRPr lang="zh-CN" altLang="en-US" dirty="0"/>
        </a:p>
      </dgm:t>
    </dgm:pt>
    <dgm:pt modelId="{B89FB932-F6B2-442F-A0F8-3BE8120EA05E}" type="parTrans" cxnId="{964B7922-4293-4247-9768-EDFA49EDF826}">
      <dgm:prSet/>
      <dgm:spPr/>
      <dgm:t>
        <a:bodyPr/>
        <a:lstStyle/>
        <a:p>
          <a:endParaRPr lang="zh-CN" altLang="en-US"/>
        </a:p>
      </dgm:t>
    </dgm:pt>
    <dgm:pt modelId="{03152C8C-BD0F-410C-A09E-07FEA6801E45}" type="sibTrans" cxnId="{964B7922-4293-4247-9768-EDFA49EDF826}">
      <dgm:prSet/>
      <dgm:spPr/>
      <dgm:t>
        <a:bodyPr/>
        <a:lstStyle/>
        <a:p>
          <a:endParaRPr lang="zh-CN" altLang="en-US"/>
        </a:p>
      </dgm:t>
    </dgm:pt>
    <dgm:pt modelId="{2E8BB2D7-CCEC-4765-A760-7049DE297DD5}">
      <dgm:prSet phldrT="[文本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销售        </a:t>
          </a:r>
          <a:r>
            <a:rPr lang="en-US" altLang="zh-CN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sales</a:t>
          </a:r>
          <a:endParaRPr lang="zh-CN" altLang="en-US" sz="20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199D935F-EDB8-4EC2-84B8-71EB45BCA0BB}" type="parTrans" cxnId="{5CFF6BBE-F558-4375-AD36-7A274CA4BB27}">
      <dgm:prSet/>
      <dgm:spPr/>
      <dgm:t>
        <a:bodyPr/>
        <a:lstStyle/>
        <a:p>
          <a:endParaRPr lang="zh-CN" altLang="en-US"/>
        </a:p>
      </dgm:t>
    </dgm:pt>
    <dgm:pt modelId="{84E15998-16CE-4D12-BA88-3E2B9DE40CED}" type="sibTrans" cxnId="{5CFF6BBE-F558-4375-AD36-7A274CA4BB27}">
      <dgm:prSet/>
      <dgm:spPr/>
      <dgm:t>
        <a:bodyPr/>
        <a:lstStyle/>
        <a:p>
          <a:endParaRPr lang="zh-CN" altLang="en-US"/>
        </a:p>
      </dgm:t>
    </dgm:pt>
    <dgm:pt modelId="{DF9F12F4-002B-4510-98FF-8869B175963A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目的：提升产品销量，从而提高企业收益</a:t>
          </a:r>
          <a:endParaRPr lang="zh-CN" altLang="en-US" dirty="0"/>
        </a:p>
      </dgm:t>
    </dgm:pt>
    <dgm:pt modelId="{1884F8CF-AD52-458D-86E7-D93FB208C96B}" type="parTrans" cxnId="{47BCF230-3151-4EFA-9D0C-696A2871CB31}">
      <dgm:prSet/>
      <dgm:spPr/>
      <dgm:t>
        <a:bodyPr/>
        <a:lstStyle/>
        <a:p>
          <a:endParaRPr lang="zh-CN" altLang="en-US"/>
        </a:p>
      </dgm:t>
    </dgm:pt>
    <dgm:pt modelId="{8463A92E-D492-4CD7-8314-6D31E4D5AF3A}" type="sibTrans" cxnId="{47BCF230-3151-4EFA-9D0C-696A2871CB31}">
      <dgm:prSet/>
      <dgm:spPr/>
      <dgm:t>
        <a:bodyPr/>
        <a:lstStyle/>
        <a:p>
          <a:endParaRPr lang="zh-CN" altLang="en-US"/>
        </a:p>
      </dgm:t>
    </dgm:pt>
    <dgm:pt modelId="{7CEF32BD-B414-4974-8680-6BD43567D7B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效果：收入和利润</a:t>
          </a:r>
          <a:endParaRPr lang="zh-CN" altLang="en-US" dirty="0"/>
        </a:p>
      </dgm:t>
    </dgm:pt>
    <dgm:pt modelId="{45712476-80B6-40CE-834F-57E27D1BDAFA}" type="parTrans" cxnId="{D8D84820-3437-492E-88C0-5805EF6C52D2}">
      <dgm:prSet/>
      <dgm:spPr/>
      <dgm:t>
        <a:bodyPr/>
        <a:lstStyle/>
        <a:p>
          <a:endParaRPr lang="zh-CN" altLang="en-US"/>
        </a:p>
      </dgm:t>
    </dgm:pt>
    <dgm:pt modelId="{85162B79-214E-45ED-9837-91335A3C7C68}" type="sibTrans" cxnId="{D8D84820-3437-492E-88C0-5805EF6C52D2}">
      <dgm:prSet/>
      <dgm:spPr/>
      <dgm:t>
        <a:bodyPr/>
        <a:lstStyle/>
        <a:p>
          <a:endParaRPr lang="zh-CN" altLang="en-US"/>
        </a:p>
      </dgm:t>
    </dgm:pt>
    <dgm:pt modelId="{1A6572AE-4FAD-4F77-BB8C-EDA7183B92D0}">
      <dgm:prSet phldrT="[文本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变现</a:t>
          </a:r>
          <a:r>
            <a: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Monetization</a:t>
          </a:r>
          <a:endParaRPr lang="zh-CN" altLang="en-US" sz="18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C1B472D-1A5E-4CEF-B09B-79CE2C602BEE}" type="parTrans" cxnId="{36873F28-3FC5-452E-B286-A0B33A711CE6}">
      <dgm:prSet/>
      <dgm:spPr/>
      <dgm:t>
        <a:bodyPr/>
        <a:lstStyle/>
        <a:p>
          <a:endParaRPr lang="zh-CN" altLang="en-US"/>
        </a:p>
      </dgm:t>
    </dgm:pt>
    <dgm:pt modelId="{2628BADF-439F-4AA1-B732-D47DD85FB089}" type="sibTrans" cxnId="{36873F28-3FC5-452E-B286-A0B33A711CE6}">
      <dgm:prSet/>
      <dgm:spPr/>
      <dgm:t>
        <a:bodyPr/>
        <a:lstStyle/>
        <a:p>
          <a:endParaRPr lang="zh-CN" altLang="en-US"/>
        </a:p>
      </dgm:t>
    </dgm:pt>
    <dgm:pt modelId="{34F4D412-E162-40FE-9517-FF873D7A836B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目的：通过引入付费方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(sponsor)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指定的的内容，为媒体带来收入</a:t>
          </a:r>
          <a:endParaRPr lang="zh-CN" altLang="en-US" dirty="0"/>
        </a:p>
      </dgm:t>
    </dgm:pt>
    <dgm:pt modelId="{66C08ADB-B0BB-42CB-87E3-ADAB904E76C9}" type="parTrans" cxnId="{B70C10E4-4466-4005-BC31-A9FEC5ADD5DE}">
      <dgm:prSet/>
      <dgm:spPr/>
      <dgm:t>
        <a:bodyPr/>
        <a:lstStyle/>
        <a:p>
          <a:endParaRPr lang="zh-CN" altLang="en-US"/>
        </a:p>
      </dgm:t>
    </dgm:pt>
    <dgm:pt modelId="{384C4CFA-E140-4196-A766-F7F63154D852}" type="sibTrans" cxnId="{B70C10E4-4466-4005-BC31-A9FEC5ADD5DE}">
      <dgm:prSet/>
      <dgm:spPr/>
      <dgm:t>
        <a:bodyPr/>
        <a:lstStyle/>
        <a:p>
          <a:endParaRPr lang="zh-CN" altLang="en-US"/>
        </a:p>
      </dgm:t>
    </dgm:pt>
    <dgm:pt modelId="{65B1126B-85F0-4822-9AC2-4481C036EDD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效果：单位流量的收益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(RPM)</a:t>
          </a:r>
          <a:endParaRPr lang="zh-CN" altLang="en-US" dirty="0"/>
        </a:p>
      </dgm:t>
    </dgm:pt>
    <dgm:pt modelId="{B147776B-4F00-419D-BFF3-8FC38FFE5392}" type="parTrans" cxnId="{8CD9ADEE-BDEF-44B3-BC2B-AEB1A2728E88}">
      <dgm:prSet/>
      <dgm:spPr/>
      <dgm:t>
        <a:bodyPr/>
        <a:lstStyle/>
        <a:p>
          <a:endParaRPr lang="zh-CN" altLang="en-US"/>
        </a:p>
      </dgm:t>
    </dgm:pt>
    <dgm:pt modelId="{2630B9F9-0E96-4353-9A46-D765AC53B1A0}" type="sibTrans" cxnId="{8CD9ADEE-BDEF-44B3-BC2B-AEB1A2728E88}">
      <dgm:prSet/>
      <dgm:spPr/>
      <dgm:t>
        <a:bodyPr/>
        <a:lstStyle/>
        <a:p>
          <a:endParaRPr lang="zh-CN" altLang="en-US"/>
        </a:p>
      </dgm:t>
    </dgm:pt>
    <dgm:pt modelId="{D7BB0D43-8637-4801-BCAB-50D0132FC71E}" type="pres">
      <dgm:prSet presAssocID="{E6E560BB-EC38-4065-A2BC-CD80CA679C95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8672B3A-FBF1-469E-BF94-85DAA2C5584D}" type="pres">
      <dgm:prSet presAssocID="{1A6572AE-4FAD-4F77-BB8C-EDA7183B92D0}" presName="linNode" presStyleCnt="0"/>
      <dgm:spPr/>
    </dgm:pt>
    <dgm:pt modelId="{3CF04E43-8C52-442E-96EA-AE38613727ED}" type="pres">
      <dgm:prSet presAssocID="{1A6572AE-4FAD-4F77-BB8C-EDA7183B92D0}" presName="parentShp" presStyleLbl="node1" presStyleIdx="0" presStyleCnt="3" custScaleX="76208" custScaleY="462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DA4C9B-17AA-4FEE-9179-33CF1B6428A2}" type="pres">
      <dgm:prSet presAssocID="{1A6572AE-4FAD-4F77-BB8C-EDA7183B92D0}" presName="childShp" presStyleLbl="bgAccFollowNode1" presStyleIdx="0" presStyleCnt="3" custScaleX="101530" custScaleY="526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3FB628-D56E-46C9-80E5-056FA036219C}" type="pres">
      <dgm:prSet presAssocID="{2628BADF-439F-4AA1-B732-D47DD85FB089}" presName="spacing" presStyleCnt="0"/>
      <dgm:spPr/>
    </dgm:pt>
    <dgm:pt modelId="{43EAA3C9-2335-4C7C-8E88-430C1B212ED8}" type="pres">
      <dgm:prSet presAssocID="{2749EB72-806A-4965-B0CE-1220077661B3}" presName="linNode" presStyleCnt="0"/>
      <dgm:spPr/>
    </dgm:pt>
    <dgm:pt modelId="{ECE35AE6-BA78-49E6-8576-3B5269D3F058}" type="pres">
      <dgm:prSet presAssocID="{2749EB72-806A-4965-B0CE-1220077661B3}" presName="parentShp" presStyleLbl="node1" presStyleIdx="1" presStyleCnt="3" custScaleX="76208" custScaleY="46274" custLinFactNeighborY="-177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00D7CD-6588-4994-9A58-FC2B8BA30B84}" type="pres">
      <dgm:prSet presAssocID="{2749EB72-806A-4965-B0CE-1220077661B3}" presName="childShp" presStyleLbl="bgAccFollowNode1" presStyleIdx="1" presStyleCnt="3" custScaleX="101530" custScaleY="52613" custLinFactNeighborY="-10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D550EB-2356-4EA6-BBDA-57433E0152BD}" type="pres">
      <dgm:prSet presAssocID="{C03F1AA2-95F7-4CE3-8FA9-1A376E35C930}" presName="spacing" presStyleCnt="0"/>
      <dgm:spPr/>
    </dgm:pt>
    <dgm:pt modelId="{9F3A4A29-A55F-4D45-95EA-B0B9346768A4}" type="pres">
      <dgm:prSet presAssocID="{2E8BB2D7-CCEC-4765-A760-7049DE297DD5}" presName="linNode" presStyleCnt="0"/>
      <dgm:spPr/>
    </dgm:pt>
    <dgm:pt modelId="{AE1A5E1A-2E82-4EE0-BE39-9D77CF3B3448}" type="pres">
      <dgm:prSet presAssocID="{2E8BB2D7-CCEC-4765-A760-7049DE297DD5}" presName="parentShp" presStyleLbl="node1" presStyleIdx="2" presStyleCnt="3" custScaleX="76508" custScaleY="444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397944-CD14-4CD8-9035-8F3F9FD2BD4F}" type="pres">
      <dgm:prSet presAssocID="{2E8BB2D7-CCEC-4765-A760-7049DE297DD5}" presName="childShp" presStyleLbl="bgAccFollowNode1" presStyleIdx="2" presStyleCnt="3" custScaleX="99975" custScaleY="435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CFF6BBE-F558-4375-AD36-7A274CA4BB27}" srcId="{E6E560BB-EC38-4065-A2BC-CD80CA679C95}" destId="{2E8BB2D7-CCEC-4765-A760-7049DE297DD5}" srcOrd="2" destOrd="0" parTransId="{199D935F-EDB8-4EC2-84B8-71EB45BCA0BB}" sibTransId="{84E15998-16CE-4D12-BA88-3E2B9DE40CED}"/>
    <dgm:cxn modelId="{47BCF230-3151-4EFA-9D0C-696A2871CB31}" srcId="{2E8BB2D7-CCEC-4765-A760-7049DE297DD5}" destId="{DF9F12F4-002B-4510-98FF-8869B175963A}" srcOrd="0" destOrd="0" parTransId="{1884F8CF-AD52-458D-86E7-D93FB208C96B}" sibTransId="{8463A92E-D492-4CD7-8314-6D31E4D5AF3A}"/>
    <dgm:cxn modelId="{B71E690F-54C5-4648-B10E-6F74D9C1427B}" type="presOf" srcId="{1A6572AE-4FAD-4F77-BB8C-EDA7183B92D0}" destId="{3CF04E43-8C52-442E-96EA-AE38613727ED}" srcOrd="0" destOrd="0" presId="urn:microsoft.com/office/officeart/2005/8/layout/vList6"/>
    <dgm:cxn modelId="{964B7922-4293-4247-9768-EDFA49EDF826}" srcId="{2749EB72-806A-4965-B0CE-1220077661B3}" destId="{F5DEBC5A-2867-4A96-B312-3E21E0FF5745}" srcOrd="1" destOrd="0" parTransId="{B89FB932-F6B2-442F-A0F8-3BE8120EA05E}" sibTransId="{03152C8C-BD0F-410C-A09E-07FEA6801E45}"/>
    <dgm:cxn modelId="{D8D84820-3437-492E-88C0-5805EF6C52D2}" srcId="{2E8BB2D7-CCEC-4765-A760-7049DE297DD5}" destId="{7CEF32BD-B414-4974-8680-6BD43567D7B7}" srcOrd="1" destOrd="0" parTransId="{45712476-80B6-40CE-834F-57E27D1BDAFA}" sibTransId="{85162B79-214E-45ED-9837-91335A3C7C68}"/>
    <dgm:cxn modelId="{BED4A54A-D5BC-4ED8-BC13-D9854EBB95E6}" type="presOf" srcId="{34F4D412-E162-40FE-9517-FF873D7A836B}" destId="{A8DA4C9B-17AA-4FEE-9179-33CF1B6428A2}" srcOrd="0" destOrd="0" presId="urn:microsoft.com/office/officeart/2005/8/layout/vList6"/>
    <dgm:cxn modelId="{F16163FD-F130-4FEF-95A8-385D0FAE7B55}" type="presOf" srcId="{2E8BB2D7-CCEC-4765-A760-7049DE297DD5}" destId="{AE1A5E1A-2E82-4EE0-BE39-9D77CF3B3448}" srcOrd="0" destOrd="0" presId="urn:microsoft.com/office/officeart/2005/8/layout/vList6"/>
    <dgm:cxn modelId="{36873F28-3FC5-452E-B286-A0B33A711CE6}" srcId="{E6E560BB-EC38-4065-A2BC-CD80CA679C95}" destId="{1A6572AE-4FAD-4F77-BB8C-EDA7183B92D0}" srcOrd="0" destOrd="0" parTransId="{3C1B472D-1A5E-4CEF-B09B-79CE2C602BEE}" sibTransId="{2628BADF-439F-4AA1-B732-D47DD85FB089}"/>
    <dgm:cxn modelId="{C8E1B3DF-4A70-404C-961E-F2E62D1C589F}" type="presOf" srcId="{7CEF32BD-B414-4974-8680-6BD43567D7B7}" destId="{55397944-CD14-4CD8-9035-8F3F9FD2BD4F}" srcOrd="0" destOrd="1" presId="urn:microsoft.com/office/officeart/2005/8/layout/vList6"/>
    <dgm:cxn modelId="{A7723496-D73D-4C1F-9B4A-722489450656}" type="presOf" srcId="{DF9F12F4-002B-4510-98FF-8869B175963A}" destId="{55397944-CD14-4CD8-9035-8F3F9FD2BD4F}" srcOrd="0" destOrd="0" presId="urn:microsoft.com/office/officeart/2005/8/layout/vList6"/>
    <dgm:cxn modelId="{8CD9ADEE-BDEF-44B3-BC2B-AEB1A2728E88}" srcId="{1A6572AE-4FAD-4F77-BB8C-EDA7183B92D0}" destId="{65B1126B-85F0-4822-9AC2-4481C036EDD7}" srcOrd="1" destOrd="0" parTransId="{B147776B-4F00-419D-BFF3-8FC38FFE5392}" sibTransId="{2630B9F9-0E96-4353-9A46-D765AC53B1A0}"/>
    <dgm:cxn modelId="{B70C10E4-4466-4005-BC31-A9FEC5ADD5DE}" srcId="{1A6572AE-4FAD-4F77-BB8C-EDA7183B92D0}" destId="{34F4D412-E162-40FE-9517-FF873D7A836B}" srcOrd="0" destOrd="0" parTransId="{66C08ADB-B0BB-42CB-87E3-ADAB904E76C9}" sibTransId="{384C4CFA-E140-4196-A766-F7F63154D852}"/>
    <dgm:cxn modelId="{01FCC774-6422-4985-AF40-06E4A0C6F6BD}" type="presOf" srcId="{E6E560BB-EC38-4065-A2BC-CD80CA679C95}" destId="{D7BB0D43-8637-4801-BCAB-50D0132FC71E}" srcOrd="0" destOrd="0" presId="urn:microsoft.com/office/officeart/2005/8/layout/vList6"/>
    <dgm:cxn modelId="{CCBFC731-D762-413C-8B49-1169D003807C}" type="presOf" srcId="{8A497063-8FAB-46DC-9C4C-4AF47DC4B4B7}" destId="{4700D7CD-6588-4994-9A58-FC2B8BA30B84}" srcOrd="0" destOrd="0" presId="urn:microsoft.com/office/officeart/2005/8/layout/vList6"/>
    <dgm:cxn modelId="{EDD1A380-8D74-473E-8C70-3B886B0F2A53}" type="presOf" srcId="{2749EB72-806A-4965-B0CE-1220077661B3}" destId="{ECE35AE6-BA78-49E6-8576-3B5269D3F058}" srcOrd="0" destOrd="0" presId="urn:microsoft.com/office/officeart/2005/8/layout/vList6"/>
    <dgm:cxn modelId="{6B8CE3E1-494D-48C0-A703-620BD6DB51A1}" type="presOf" srcId="{F5DEBC5A-2867-4A96-B312-3E21E0FF5745}" destId="{4700D7CD-6588-4994-9A58-FC2B8BA30B84}" srcOrd="0" destOrd="1" presId="urn:microsoft.com/office/officeart/2005/8/layout/vList6"/>
    <dgm:cxn modelId="{71112E93-1733-4635-8764-E5E9AB1301CD}" srcId="{E6E560BB-EC38-4065-A2BC-CD80CA679C95}" destId="{2749EB72-806A-4965-B0CE-1220077661B3}" srcOrd="1" destOrd="0" parTransId="{D2F1316E-B75D-4FB0-A872-5DE32AA912BD}" sibTransId="{C03F1AA2-95F7-4CE3-8FA9-1A376E35C930}"/>
    <dgm:cxn modelId="{FEAA3A86-A204-4B45-8166-388E0DE9C2C2}" srcId="{2749EB72-806A-4965-B0CE-1220077661B3}" destId="{8A497063-8FAB-46DC-9C4C-4AF47DC4B4B7}" srcOrd="0" destOrd="0" parTransId="{8A43E0E0-191C-4D67-AB77-05141D64BFFD}" sibTransId="{EE62902A-F684-4CE3-9369-8EFDA6F65585}"/>
    <dgm:cxn modelId="{D187E01F-81BF-461B-9AEF-C666B0B114BD}" type="presOf" srcId="{65B1126B-85F0-4822-9AC2-4481C036EDD7}" destId="{A8DA4C9B-17AA-4FEE-9179-33CF1B6428A2}" srcOrd="0" destOrd="1" presId="urn:microsoft.com/office/officeart/2005/8/layout/vList6"/>
    <dgm:cxn modelId="{2AD78A80-3467-4ED4-BF22-F2F0F5A36239}" type="presParOf" srcId="{D7BB0D43-8637-4801-BCAB-50D0132FC71E}" destId="{78672B3A-FBF1-469E-BF94-85DAA2C5584D}" srcOrd="0" destOrd="0" presId="urn:microsoft.com/office/officeart/2005/8/layout/vList6"/>
    <dgm:cxn modelId="{12467887-D6FD-4EF5-BCE5-6DA11F7ADA5D}" type="presParOf" srcId="{78672B3A-FBF1-469E-BF94-85DAA2C5584D}" destId="{3CF04E43-8C52-442E-96EA-AE38613727ED}" srcOrd="0" destOrd="0" presId="urn:microsoft.com/office/officeart/2005/8/layout/vList6"/>
    <dgm:cxn modelId="{C48067F7-70CB-4B91-97A5-5FAB01FC778D}" type="presParOf" srcId="{78672B3A-FBF1-469E-BF94-85DAA2C5584D}" destId="{A8DA4C9B-17AA-4FEE-9179-33CF1B6428A2}" srcOrd="1" destOrd="0" presId="urn:microsoft.com/office/officeart/2005/8/layout/vList6"/>
    <dgm:cxn modelId="{FA8F48BF-85D7-48A0-A5D1-A420CAF313CF}" type="presParOf" srcId="{D7BB0D43-8637-4801-BCAB-50D0132FC71E}" destId="{813FB628-D56E-46C9-80E5-056FA036219C}" srcOrd="1" destOrd="0" presId="urn:microsoft.com/office/officeart/2005/8/layout/vList6"/>
    <dgm:cxn modelId="{EF628317-0E20-4D46-873B-9D8DEDFBBD86}" type="presParOf" srcId="{D7BB0D43-8637-4801-BCAB-50D0132FC71E}" destId="{43EAA3C9-2335-4C7C-8E88-430C1B212ED8}" srcOrd="2" destOrd="0" presId="urn:microsoft.com/office/officeart/2005/8/layout/vList6"/>
    <dgm:cxn modelId="{A10EB3CC-9962-4BE1-90E1-898677D83820}" type="presParOf" srcId="{43EAA3C9-2335-4C7C-8E88-430C1B212ED8}" destId="{ECE35AE6-BA78-49E6-8576-3B5269D3F058}" srcOrd="0" destOrd="0" presId="urn:microsoft.com/office/officeart/2005/8/layout/vList6"/>
    <dgm:cxn modelId="{29E185CD-3574-468E-87C6-FAAF0CAA1C9C}" type="presParOf" srcId="{43EAA3C9-2335-4C7C-8E88-430C1B212ED8}" destId="{4700D7CD-6588-4994-9A58-FC2B8BA30B84}" srcOrd="1" destOrd="0" presId="urn:microsoft.com/office/officeart/2005/8/layout/vList6"/>
    <dgm:cxn modelId="{645884E9-51D2-44BB-BBB6-BFC1B7F5AB98}" type="presParOf" srcId="{D7BB0D43-8637-4801-BCAB-50D0132FC71E}" destId="{4AD550EB-2356-4EA6-BBDA-57433E0152BD}" srcOrd="3" destOrd="0" presId="urn:microsoft.com/office/officeart/2005/8/layout/vList6"/>
    <dgm:cxn modelId="{E3C754D7-77E9-45B2-90AD-BEBA1A117BA9}" type="presParOf" srcId="{D7BB0D43-8637-4801-BCAB-50D0132FC71E}" destId="{9F3A4A29-A55F-4D45-95EA-B0B9346768A4}" srcOrd="4" destOrd="0" presId="urn:microsoft.com/office/officeart/2005/8/layout/vList6"/>
    <dgm:cxn modelId="{F0964D48-DEBD-4956-AC0E-20480B84DDD3}" type="presParOf" srcId="{9F3A4A29-A55F-4D45-95EA-B0B9346768A4}" destId="{AE1A5E1A-2E82-4EE0-BE39-9D77CF3B3448}" srcOrd="0" destOrd="0" presId="urn:microsoft.com/office/officeart/2005/8/layout/vList6"/>
    <dgm:cxn modelId="{E66A1DFF-E5F1-44B4-8A3D-8D3B9E7BFFF4}" type="presParOf" srcId="{9F3A4A29-A55F-4D45-95EA-B0B9346768A4}" destId="{55397944-CD14-4CD8-9035-8F3F9FD2BD4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24.wmf"/><Relationship Id="rId7" Type="http://schemas.openxmlformats.org/officeDocument/2006/relationships/image" Target="../media/image127.wmf"/><Relationship Id="rId12" Type="http://schemas.openxmlformats.org/officeDocument/2006/relationships/image" Target="../media/image132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6" Type="http://schemas.openxmlformats.org/officeDocument/2006/relationships/image" Target="../media/image126.wmf"/><Relationship Id="rId11" Type="http://schemas.openxmlformats.org/officeDocument/2006/relationships/image" Target="../media/image131.wmf"/><Relationship Id="rId5" Type="http://schemas.openxmlformats.org/officeDocument/2006/relationships/image" Target="../media/image109.wmf"/><Relationship Id="rId10" Type="http://schemas.openxmlformats.org/officeDocument/2006/relationships/image" Target="../media/image130.wmf"/><Relationship Id="rId4" Type="http://schemas.openxmlformats.org/officeDocument/2006/relationships/image" Target="../media/image125.wmf"/><Relationship Id="rId9" Type="http://schemas.openxmlformats.org/officeDocument/2006/relationships/image" Target="../media/image1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image" Target="../media/image170.wmf"/><Relationship Id="rId7" Type="http://schemas.openxmlformats.org/officeDocument/2006/relationships/image" Target="../media/image125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6" Type="http://schemas.openxmlformats.org/officeDocument/2006/relationships/image" Target="../media/image124.wmf"/><Relationship Id="rId5" Type="http://schemas.openxmlformats.org/officeDocument/2006/relationships/image" Target="../media/image172.wmf"/><Relationship Id="rId4" Type="http://schemas.openxmlformats.org/officeDocument/2006/relationships/image" Target="../media/image17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4" Type="http://schemas.openxmlformats.org/officeDocument/2006/relationships/image" Target="../media/image18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image" Target="../media/image116.wmf"/><Relationship Id="rId18" Type="http://schemas.openxmlformats.org/officeDocument/2006/relationships/image" Target="../media/image121.wmf"/><Relationship Id="rId3" Type="http://schemas.openxmlformats.org/officeDocument/2006/relationships/image" Target="../media/image106.wmf"/><Relationship Id="rId7" Type="http://schemas.openxmlformats.org/officeDocument/2006/relationships/image" Target="../media/image110.wmf"/><Relationship Id="rId12" Type="http://schemas.openxmlformats.org/officeDocument/2006/relationships/image" Target="../media/image115.wmf"/><Relationship Id="rId17" Type="http://schemas.openxmlformats.org/officeDocument/2006/relationships/image" Target="../media/image120.wmf"/><Relationship Id="rId2" Type="http://schemas.openxmlformats.org/officeDocument/2006/relationships/image" Target="../media/image105.wmf"/><Relationship Id="rId16" Type="http://schemas.openxmlformats.org/officeDocument/2006/relationships/image" Target="../media/image119.wmf"/><Relationship Id="rId1" Type="http://schemas.openxmlformats.org/officeDocument/2006/relationships/image" Target="../media/image104.wmf"/><Relationship Id="rId6" Type="http://schemas.openxmlformats.org/officeDocument/2006/relationships/image" Target="../media/image109.wmf"/><Relationship Id="rId11" Type="http://schemas.openxmlformats.org/officeDocument/2006/relationships/image" Target="../media/image114.wmf"/><Relationship Id="rId5" Type="http://schemas.openxmlformats.org/officeDocument/2006/relationships/image" Target="../media/image108.wmf"/><Relationship Id="rId15" Type="http://schemas.openxmlformats.org/officeDocument/2006/relationships/image" Target="../media/image118.wmf"/><Relationship Id="rId10" Type="http://schemas.openxmlformats.org/officeDocument/2006/relationships/image" Target="../media/image113.wmf"/><Relationship Id="rId4" Type="http://schemas.openxmlformats.org/officeDocument/2006/relationships/image" Target="../media/image107.wmf"/><Relationship Id="rId9" Type="http://schemas.openxmlformats.org/officeDocument/2006/relationships/image" Target="../media/image112.wmf"/><Relationship Id="rId14" Type="http://schemas.openxmlformats.org/officeDocument/2006/relationships/image" Target="../media/image1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6967"/>
          </a:xfrm>
          <a:prstGeom prst="rect">
            <a:avLst/>
          </a:prstGeom>
        </p:spPr>
        <p:txBody>
          <a:bodyPr vert="horz" wrap="square" lIns="91522" tIns="45761" rIns="91522" bIns="4576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1"/>
            <a:ext cx="2949099" cy="496967"/>
          </a:xfrm>
          <a:prstGeom prst="rect">
            <a:avLst/>
          </a:prstGeom>
        </p:spPr>
        <p:txBody>
          <a:bodyPr vert="horz" wrap="square" lIns="91522" tIns="45761" rIns="91522" bIns="4576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4D06662-B36A-4DA4-9738-84683CD296F7}" type="datetime1">
              <a:rPr lang="en-US"/>
              <a:pPr/>
              <a:t>3/14/2014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6967"/>
          </a:xfrm>
          <a:prstGeom prst="rect">
            <a:avLst/>
          </a:prstGeom>
        </p:spPr>
        <p:txBody>
          <a:bodyPr vert="horz" wrap="square" lIns="91522" tIns="45761" rIns="91522" bIns="4576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6967"/>
          </a:xfrm>
          <a:prstGeom prst="rect">
            <a:avLst/>
          </a:prstGeom>
        </p:spPr>
        <p:txBody>
          <a:bodyPr vert="horz" wrap="square" lIns="91522" tIns="45761" rIns="91522" bIns="4576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76829EE-FB4A-495A-B00C-DF711F62D4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89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6967"/>
          </a:xfrm>
          <a:prstGeom prst="rect">
            <a:avLst/>
          </a:prstGeom>
        </p:spPr>
        <p:txBody>
          <a:bodyPr vert="horz" wrap="square" lIns="91522" tIns="45761" rIns="91522" bIns="4576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1"/>
            <a:ext cx="2949099" cy="496967"/>
          </a:xfrm>
          <a:prstGeom prst="rect">
            <a:avLst/>
          </a:prstGeom>
        </p:spPr>
        <p:txBody>
          <a:bodyPr vert="horz" wrap="square" lIns="91522" tIns="45761" rIns="91522" bIns="4576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EC182A4-C1A7-4BED-A591-919376F9A0CF}" type="datetime1">
              <a:rPr lang="en-US"/>
              <a:pPr/>
              <a:t>3/14/2014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7046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522" tIns="45761" rIns="91522" bIns="4576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5"/>
            <a:ext cx="5444490" cy="4472702"/>
          </a:xfrm>
          <a:prstGeom prst="rect">
            <a:avLst/>
          </a:prstGeom>
        </p:spPr>
        <p:txBody>
          <a:bodyPr vert="horz" wrap="square" lIns="91522" tIns="45761" rIns="91522" bIns="4576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6967"/>
          </a:xfrm>
          <a:prstGeom prst="rect">
            <a:avLst/>
          </a:prstGeom>
        </p:spPr>
        <p:txBody>
          <a:bodyPr vert="horz" wrap="square" lIns="91522" tIns="45761" rIns="91522" bIns="4576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6967"/>
          </a:xfrm>
          <a:prstGeom prst="rect">
            <a:avLst/>
          </a:prstGeom>
        </p:spPr>
        <p:txBody>
          <a:bodyPr vert="horz" wrap="square" lIns="91522" tIns="45761" rIns="91522" bIns="4576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416ED0-35BA-4069-BC26-8E19B8362F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471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D7B138-F95D-4C81-8FE9-57AACE1F19AF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86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D7B138-F95D-4C81-8FE9-57AACE1F19AF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8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D7B138-F95D-4C81-8FE9-57AACE1F19AF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8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9298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39299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420F07A1-97E7-4A59-8CBF-AF0E5C1A40CB}" type="slidenum">
              <a:rPr lang="en-US" altLang="zh-CN">
                <a:latin typeface="Calibri" pitchFamily="34" charset="0"/>
              </a:rPr>
              <a:pPr algn="r" defTabSz="456851"/>
              <a:t>25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9298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39299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420F07A1-97E7-4A59-8CBF-AF0E5C1A40CB}" type="slidenum">
              <a:rPr lang="en-US" altLang="zh-CN">
                <a:latin typeface="Calibri" pitchFamily="34" charset="0"/>
              </a:rPr>
              <a:pPr algn="r" defTabSz="456851"/>
              <a:t>26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1346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41347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4D2082ED-53A8-4D1F-9830-2FF7C4EDC23C}" type="slidenum">
              <a:rPr lang="en-US" altLang="zh-CN">
                <a:latin typeface="Calibri" pitchFamily="34" charset="0"/>
              </a:rPr>
              <a:pPr algn="r" defTabSz="456851"/>
              <a:t>27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9298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39299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420F07A1-97E7-4A59-8CBF-AF0E5C1A40CB}" type="slidenum">
              <a:rPr lang="en-US" altLang="zh-CN">
                <a:latin typeface="Calibri" pitchFamily="34" charset="0"/>
              </a:rPr>
              <a:pPr algn="r" defTabSz="456851"/>
              <a:t>28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22C02-1F8D-4E50-A456-5B116DD6994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4898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64899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33752D7D-93DF-4FD4-A769-0DA66477DB9D}" type="slidenum">
              <a:rPr lang="en-US" altLang="zh-CN">
                <a:latin typeface="Calibri" pitchFamily="34" charset="0"/>
              </a:rPr>
              <a:pPr algn="r" defTabSz="456851"/>
              <a:t>47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4898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64899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33752D7D-93DF-4FD4-A769-0DA66477DB9D}" type="slidenum">
              <a:rPr lang="en-US" altLang="zh-CN">
                <a:latin typeface="Calibri" pitchFamily="34" charset="0"/>
              </a:rPr>
              <a:pPr algn="r" defTabSz="456851"/>
              <a:t>57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4898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64899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33752D7D-93DF-4FD4-A769-0DA66477DB9D}" type="slidenum">
              <a:rPr lang="en-US" altLang="zh-CN">
                <a:latin typeface="Calibri" pitchFamily="34" charset="0"/>
              </a:rPr>
              <a:pPr algn="r" defTabSz="456851"/>
              <a:t>58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8CCF61B5-A5F6-438B-A523-5CAE52015210}" type="slidenum">
              <a:rPr lang="en-US" altLang="zh-CN">
                <a:latin typeface="Calibri" pitchFamily="34" charset="0"/>
              </a:rPr>
              <a:pPr algn="r" defTabSz="456851"/>
              <a:t>77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8CCF61B5-A5F6-438B-A523-5CAE52015210}" type="slidenum">
              <a:rPr lang="en-US" altLang="zh-CN">
                <a:latin typeface="Calibri" pitchFamily="34" charset="0"/>
              </a:rPr>
              <a:pPr algn="r" defTabSz="456851"/>
              <a:t>78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8CCF61B5-A5F6-438B-A523-5CAE52015210}" type="slidenum">
              <a:rPr lang="en-US" altLang="zh-CN">
                <a:latin typeface="Calibri" pitchFamily="34" charset="0"/>
              </a:rPr>
              <a:pPr algn="r" defTabSz="456851"/>
              <a:t>79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8CCF61B5-A5F6-438B-A523-5CAE52015210}" type="slidenum">
              <a:rPr lang="en-US" altLang="zh-CN">
                <a:latin typeface="Calibri" pitchFamily="34" charset="0"/>
              </a:rPr>
              <a:pPr algn="r" defTabSz="456851"/>
              <a:t>80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8CCF61B5-A5F6-438B-A523-5CAE52015210}" type="slidenum">
              <a:rPr lang="en-US" altLang="zh-CN">
                <a:latin typeface="Calibri" pitchFamily="34" charset="0"/>
              </a:rPr>
              <a:pPr algn="r" defTabSz="456851"/>
              <a:t>81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8CCF61B5-A5F6-438B-A523-5CAE52015210}" type="slidenum">
              <a:rPr lang="en-US" altLang="zh-CN">
                <a:latin typeface="Calibri" pitchFamily="34" charset="0"/>
              </a:rPr>
              <a:pPr algn="r" defTabSz="456851"/>
              <a:t>82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5B9BC48A-23E2-415B-B6A1-EA02502C6654}" type="slidenum">
              <a:rPr lang="en-US" altLang="zh-CN">
                <a:latin typeface="Calibri" pitchFamily="34" charset="0"/>
              </a:rPr>
              <a:pPr algn="r" defTabSz="456851"/>
              <a:t>89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5B9BC48A-23E2-415B-B6A1-EA02502C6654}" type="slidenum">
              <a:rPr lang="en-US" altLang="zh-CN">
                <a:latin typeface="Calibri" pitchFamily="34" charset="0"/>
              </a:rPr>
              <a:pPr algn="r" defTabSz="456851"/>
              <a:t>90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5B9BC48A-23E2-415B-B6A1-EA02502C6654}" type="slidenum">
              <a:rPr lang="en-US" altLang="zh-CN">
                <a:latin typeface="Calibri" pitchFamily="34" charset="0"/>
              </a:rPr>
              <a:pPr algn="r" defTabSz="456851"/>
              <a:t>91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5B9BC48A-23E2-415B-B6A1-EA02502C6654}" type="slidenum">
              <a:rPr lang="en-US" altLang="zh-CN">
                <a:latin typeface="Calibri" pitchFamily="34" charset="0"/>
              </a:rPr>
              <a:pPr algn="r" defTabSz="456851"/>
              <a:t>93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5B9BC48A-23E2-415B-B6A1-EA02502C6654}" type="slidenum">
              <a:rPr lang="en-US" altLang="zh-CN">
                <a:latin typeface="Calibri" pitchFamily="34" charset="0"/>
              </a:rPr>
              <a:pPr algn="r" defTabSz="456851"/>
              <a:t>94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5B9BC48A-23E2-415B-B6A1-EA02502C6654}" type="slidenum">
              <a:rPr lang="en-US" altLang="zh-CN">
                <a:latin typeface="Calibri" pitchFamily="34" charset="0"/>
              </a:rPr>
              <a:pPr algn="r" defTabSz="456851"/>
              <a:t>95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7730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57731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5B9BC48A-23E2-415B-B6A1-EA02502C6654}" type="slidenum">
              <a:rPr lang="en-US" altLang="zh-CN">
                <a:latin typeface="Calibri" pitchFamily="34" charset="0"/>
              </a:rPr>
              <a:pPr algn="r" defTabSz="456851"/>
              <a:t>96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1346" name="Notes Placeholder 2"/>
          <p:cNvSpPr>
            <a:spLocks noGrp="1"/>
          </p:cNvSpPr>
          <p:nvPr>
            <p:ph type="body" idx="1"/>
          </p:nvPr>
        </p:nvSpPr>
        <p:spPr>
          <a:xfrm>
            <a:off x="681178" y="4721865"/>
            <a:ext cx="5443258" cy="4472363"/>
          </a:xfrm>
          <a:noFill/>
          <a:ln/>
        </p:spPr>
        <p:txBody>
          <a:bodyPr/>
          <a:lstStyle/>
          <a:p>
            <a:pPr defTabSz="449054">
              <a:spcBef>
                <a:spcPct val="0"/>
              </a:spcBef>
              <a:buFontTx/>
              <a:buChar char="•"/>
            </a:pPr>
            <a:endParaRPr lang="en-US" altLang="zh-CN" dirty="0" smtClean="0">
              <a:ea typeface="宋体" charset="-122"/>
            </a:endParaRPr>
          </a:p>
        </p:txBody>
      </p:sp>
      <p:sp>
        <p:nvSpPr>
          <p:cNvPr id="441347" name="Slide Number Placeholder 3"/>
          <p:cNvSpPr txBox="1">
            <a:spLocks noGrp="1"/>
          </p:cNvSpPr>
          <p:nvPr/>
        </p:nvSpPr>
        <p:spPr bwMode="auto">
          <a:xfrm>
            <a:off x="3854359" y="9440335"/>
            <a:ext cx="2949715" cy="49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7" tIns="45759" rIns="91517" bIns="45759" anchor="b"/>
          <a:lstStyle/>
          <a:p>
            <a:pPr algn="r" defTabSz="456851"/>
            <a:fld id="{4D2082ED-53A8-4D1F-9830-2FF7C4EDC23C}" type="slidenum">
              <a:rPr lang="en-US" altLang="zh-CN">
                <a:latin typeface="Calibri" pitchFamily="34" charset="0"/>
              </a:rPr>
              <a:pPr algn="r" defTabSz="456851"/>
              <a:t>11</a:t>
            </a:fld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16ED0-35BA-4069-BC26-8E19B8362F3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B1F97B-A6D0-4C4E-9D8C-D420905EB98C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D482AD-71AD-4E13-8FE6-BFB4FC390C7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D93B68-184F-4546-9556-02D24FDD132A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4322A-15FF-4E37-98DA-F2033BF1314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41116D-A6B0-4D44-AC7B-8ACCF5A358A1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DA054C-8A64-4C48-B878-D52172FC508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810B4D-EB09-4969-8D0C-09DB1A978021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52E254-B699-4AA1-BAD8-C1A6B9C8CEF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F9EE6B-CE06-4192-9B29-712BE7B32437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5F6D4-25AC-4F43-BA86-C9C7AC719F9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68B3ED-EF53-4330-A2A2-59EDECCD95DE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3F8B2D-377B-46AE-A84F-9318B57E7A6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434D37-6487-48F3-9FC6-3418B89B30F2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C2BCB4-5D32-420A-A21B-9226BFDC489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22219C-7709-4135-BD22-47B20BB9D56C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35354-D192-4F09-A61A-6B059BE86F6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915E46-FCA2-4D9C-9FD8-E661DC879508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E6F2F-A024-47F7-ABAE-62CF1E01123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677955-28E0-4D6B-B69F-324A90CD6ECC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C596E0-6E76-4A79-B778-1C08EBBE269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DD404-0DD1-48FC-A9C9-F9209C9A1546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C03BCF-EE3F-4679-B0AE-D90E5943970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age_00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1" y="1"/>
            <a:ext cx="9139999" cy="6857999"/>
          </a:xfrm>
          <a:prstGeom prst="rect">
            <a:avLst/>
          </a:prstGeom>
        </p:spPr>
      </p:pic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59527AC0-0FA5-4A43-9D4F-6DACB26C437D}" type="datetime1">
              <a:rPr lang="zh-CN" altLang="en-US"/>
              <a:pPr/>
              <a:t>2014/3/14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E8545B72-0675-4D4D-8987-AE5D11B820C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139.png"/><Relationship Id="rId4" Type="http://schemas.openxmlformats.org/officeDocument/2006/relationships/image" Target="../media/image20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6.png"/><Relationship Id="rId7" Type="http://schemas.openxmlformats.org/officeDocument/2006/relationships/image" Target="../media/image219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microsoft.com/office/2007/relationships/hdphoto" Target="../media/hdphoto1.wdp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18.png"/><Relationship Id="rId7" Type="http://schemas.openxmlformats.org/officeDocument/2006/relationships/image" Target="../media/image228.png"/><Relationship Id="rId12" Type="http://schemas.openxmlformats.org/officeDocument/2006/relationships/image" Target="../media/image220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19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image" Target="../media/image28.jpe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jpeg"/><Relationship Id="rId3" Type="http://schemas.openxmlformats.org/officeDocument/2006/relationships/image" Target="../media/image18.jpeg"/><Relationship Id="rId21" Type="http://schemas.openxmlformats.org/officeDocument/2006/relationships/image" Target="../media/image36.jpeg"/><Relationship Id="rId34" Type="http://schemas.openxmlformats.org/officeDocument/2006/relationships/image" Target="../media/image49.jpe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33" Type="http://schemas.openxmlformats.org/officeDocument/2006/relationships/image" Target="../media/image48.png"/><Relationship Id="rId38" Type="http://schemas.openxmlformats.org/officeDocument/2006/relationships/image" Target="../media/image53.jpeg"/><Relationship Id="rId2" Type="http://schemas.openxmlformats.org/officeDocument/2006/relationships/image" Target="../media/image17.jpeg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29" Type="http://schemas.openxmlformats.org/officeDocument/2006/relationships/image" Target="../media/image44.png"/><Relationship Id="rId41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9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40" Type="http://schemas.openxmlformats.org/officeDocument/2006/relationships/image" Target="../media/image55.pn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jpe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png"/><Relationship Id="rId27" Type="http://schemas.openxmlformats.org/officeDocument/2006/relationships/image" Target="../media/image42.gif"/><Relationship Id="rId30" Type="http://schemas.openxmlformats.org/officeDocument/2006/relationships/image" Target="../media/image45.jpeg"/><Relationship Id="rId35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3" Type="http://schemas.openxmlformats.org/officeDocument/2006/relationships/image" Target="../media/image63.jpeg"/><Relationship Id="rId21" Type="http://schemas.openxmlformats.org/officeDocument/2006/relationships/image" Target="../media/image81.jpe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jpeg"/><Relationship Id="rId2" Type="http://schemas.openxmlformats.org/officeDocument/2006/relationships/image" Target="../media/image62.jpeg"/><Relationship Id="rId16" Type="http://schemas.openxmlformats.org/officeDocument/2006/relationships/image" Target="../media/image76.gif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png"/><Relationship Id="rId5" Type="http://schemas.openxmlformats.org/officeDocument/2006/relationships/image" Target="../media/image65.jpeg"/><Relationship Id="rId15" Type="http://schemas.openxmlformats.org/officeDocument/2006/relationships/image" Target="../media/image75.jpe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4.wmf"/><Relationship Id="rId11" Type="http://schemas.openxmlformats.org/officeDocument/2006/relationships/image" Target="../media/image86.w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83.wmf"/><Relationship Id="rId9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8.emf"/><Relationship Id="rId4" Type="http://schemas.openxmlformats.org/officeDocument/2006/relationships/oleObject" Target="../embeddings/oleObject11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99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20.bin"/><Relationship Id="rId18" Type="http://schemas.openxmlformats.org/officeDocument/2006/relationships/oleObject" Target="../embeddings/oleObject23.bin"/><Relationship Id="rId26" Type="http://schemas.openxmlformats.org/officeDocument/2006/relationships/image" Target="../media/image114.wmf"/><Relationship Id="rId39" Type="http://schemas.openxmlformats.org/officeDocument/2006/relationships/image" Target="../media/image120.wmf"/><Relationship Id="rId3" Type="http://schemas.openxmlformats.org/officeDocument/2006/relationships/oleObject" Target="../embeddings/oleObject15.bin"/><Relationship Id="rId21" Type="http://schemas.openxmlformats.org/officeDocument/2006/relationships/image" Target="../media/image112.wmf"/><Relationship Id="rId34" Type="http://schemas.openxmlformats.org/officeDocument/2006/relationships/image" Target="../media/image118.wmf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08.wmf"/><Relationship Id="rId17" Type="http://schemas.openxmlformats.org/officeDocument/2006/relationships/image" Target="../media/image110.wmf"/><Relationship Id="rId25" Type="http://schemas.openxmlformats.org/officeDocument/2006/relationships/oleObject" Target="../embeddings/oleObject27.bin"/><Relationship Id="rId33" Type="http://schemas.openxmlformats.org/officeDocument/2006/relationships/oleObject" Target="../embeddings/oleObject31.bin"/><Relationship Id="rId38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29" Type="http://schemas.openxmlformats.org/officeDocument/2006/relationships/oleObject" Target="../embeddings/oleObject29.bin"/><Relationship Id="rId41" Type="http://schemas.openxmlformats.org/officeDocument/2006/relationships/image" Target="../media/image121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19.bin"/><Relationship Id="rId24" Type="http://schemas.openxmlformats.org/officeDocument/2006/relationships/oleObject" Target="../embeddings/oleObject26.bin"/><Relationship Id="rId32" Type="http://schemas.openxmlformats.org/officeDocument/2006/relationships/image" Target="../media/image117.wmf"/><Relationship Id="rId37" Type="http://schemas.openxmlformats.org/officeDocument/2006/relationships/image" Target="../media/image119.wmf"/><Relationship Id="rId40" Type="http://schemas.openxmlformats.org/officeDocument/2006/relationships/oleObject" Target="../embeddings/oleObject35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image" Target="../media/image113.wmf"/><Relationship Id="rId28" Type="http://schemas.openxmlformats.org/officeDocument/2006/relationships/image" Target="../media/image115.wmf"/><Relationship Id="rId36" Type="http://schemas.openxmlformats.org/officeDocument/2006/relationships/oleObject" Target="../embeddings/oleObject33.bin"/><Relationship Id="rId10" Type="http://schemas.openxmlformats.org/officeDocument/2006/relationships/image" Target="../media/image107.wmf"/><Relationship Id="rId19" Type="http://schemas.openxmlformats.org/officeDocument/2006/relationships/image" Target="../media/image111.wmf"/><Relationship Id="rId31" Type="http://schemas.openxmlformats.org/officeDocument/2006/relationships/oleObject" Target="../embeddings/oleObject30.bin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109.wmf"/><Relationship Id="rId22" Type="http://schemas.openxmlformats.org/officeDocument/2006/relationships/oleObject" Target="../embeddings/oleObject25.bin"/><Relationship Id="rId27" Type="http://schemas.openxmlformats.org/officeDocument/2006/relationships/oleObject" Target="../embeddings/oleObject28.bin"/><Relationship Id="rId30" Type="http://schemas.openxmlformats.org/officeDocument/2006/relationships/image" Target="../media/image116.wmf"/><Relationship Id="rId35" Type="http://schemas.openxmlformats.org/officeDocument/2006/relationships/oleObject" Target="../embeddings/oleObject32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09.wmf"/><Relationship Id="rId17" Type="http://schemas.openxmlformats.org/officeDocument/2006/relationships/oleObject" Target="../embeddings/oleObject43.bin"/><Relationship Id="rId25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40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33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3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oleObject" Target="../embeddings/oleObject50.bin"/><Relationship Id="rId7" Type="http://schemas.openxmlformats.org/officeDocument/2006/relationships/image" Target="../media/image1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42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8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dou.com/programs/view/t7vIISf65cI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149.wmf"/><Relationship Id="rId9" Type="http://schemas.openxmlformats.org/officeDocument/2006/relationships/image" Target="../media/image152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53.wmf"/><Relationship Id="rId4" Type="http://schemas.openxmlformats.org/officeDocument/2006/relationships/oleObject" Target="../embeddings/oleObject56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57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8.emf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5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163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60.wmf"/><Relationship Id="rId12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162.wmf"/><Relationship Id="rId5" Type="http://schemas.openxmlformats.org/officeDocument/2006/relationships/image" Target="../media/image159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161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64.wmf"/><Relationship Id="rId4" Type="http://schemas.openxmlformats.org/officeDocument/2006/relationships/oleObject" Target="../embeddings/oleObject65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109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72.w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20" Type="http://schemas.openxmlformats.org/officeDocument/2006/relationships/image" Target="../media/image173.jpe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9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171.wmf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168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24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74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182.wmf"/><Relationship Id="rId5" Type="http://schemas.openxmlformats.org/officeDocument/2006/relationships/image" Target="../media/image179.w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81.w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683568" y="1643050"/>
            <a:ext cx="7772400" cy="2143140"/>
          </a:xfrm>
        </p:spPr>
        <p:txBody>
          <a:bodyPr/>
          <a:lstStyle/>
          <a:p>
            <a:pPr eaLnBrk="1" hangingPunct="1"/>
            <a:r>
              <a:rPr lang="zh-CN" altLang="en-US" sz="72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计算广告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572008"/>
            <a:ext cx="6400800" cy="774988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2400" smtClean="0">
                <a:solidFill>
                  <a:srgbClr val="632523"/>
                </a:solidFill>
              </a:rPr>
              <a:t>刘</a:t>
            </a:r>
            <a:r>
              <a:rPr lang="zh-CN" altLang="en-US" sz="2400" dirty="0" smtClean="0">
                <a:solidFill>
                  <a:srgbClr val="632523"/>
                </a:solidFill>
              </a:rPr>
              <a:t>鹏</a:t>
            </a:r>
            <a:endParaRPr lang="en-US" altLang="zh-CN" sz="2400" dirty="0" smtClean="0">
              <a:solidFill>
                <a:srgbClr val="632523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solidFill>
                  <a:srgbClr val="632523"/>
                </a:solidFill>
                <a:latin typeface="微软雅黑" pitchFamily="34" charset="-122"/>
                <a:ea typeface="微软雅黑" pitchFamily="34" charset="-122"/>
              </a:rPr>
              <a:t>微博：</a:t>
            </a:r>
            <a:r>
              <a:rPr lang="en-US" altLang="zh-CN" sz="2400" dirty="0" smtClean="0">
                <a:solidFill>
                  <a:srgbClr val="632523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2400" dirty="0" smtClean="0">
                <a:solidFill>
                  <a:srgbClr val="632523"/>
                </a:solidFill>
                <a:latin typeface="微软雅黑" pitchFamily="34" charset="-122"/>
                <a:ea typeface="微软雅黑" pitchFamily="34" charset="-122"/>
              </a:rPr>
              <a:t>北冥乘海生</a:t>
            </a:r>
          </a:p>
        </p:txBody>
      </p:sp>
    </p:spTree>
    <p:extLst>
      <p:ext uri="{BB962C8B-B14F-4D97-AF65-F5344CB8AC3E}">
        <p14:creationId xmlns:p14="http://schemas.microsoft.com/office/powerpoint/2010/main" val="1340687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683568" y="1643050"/>
            <a:ext cx="7772400" cy="2143140"/>
          </a:xfrm>
        </p:spPr>
        <p:txBody>
          <a:bodyPr/>
          <a:lstStyle/>
          <a:p>
            <a:pPr eaLnBrk="1" hangingPunct="1"/>
            <a:r>
              <a:rPr lang="zh-CN" altLang="en-US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互联网广告</a:t>
            </a:r>
            <a:r>
              <a:rPr lang="en-US" altLang="zh-CN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</a:br>
            <a:r>
              <a:rPr lang="zh-CN" altLang="en-US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产品与市场</a:t>
            </a:r>
          </a:p>
        </p:txBody>
      </p:sp>
    </p:spTree>
    <p:extLst>
      <p:ext uri="{BB962C8B-B14F-4D97-AF65-F5344CB8AC3E}">
        <p14:creationId xmlns:p14="http://schemas.microsoft.com/office/powerpoint/2010/main" val="2284728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核心业务：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为搜索广告主提供大量关键词情形下的</a:t>
            </a:r>
            <a:r>
              <a:rPr lang="en-US" altLang="zh-CN" dirty="0" smtClean="0"/>
              <a:t>ROI</a:t>
            </a:r>
            <a:r>
              <a:rPr lang="zh-CN" altLang="en-US" dirty="0" smtClean="0"/>
              <a:t>优化服务，并收取固定比例的提成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核心技术为</a:t>
            </a:r>
            <a:r>
              <a:rPr lang="en-US" altLang="zh-CN" dirty="0" smtClean="0"/>
              <a:t>Portfolio Optimization </a:t>
            </a:r>
          </a:p>
          <a:p>
            <a:pPr lvl="1"/>
            <a:r>
              <a:rPr lang="zh-CN" altLang="en-US" dirty="0" smtClean="0"/>
              <a:t>目前正在向显示广告领域扩张</a:t>
            </a:r>
            <a:endParaRPr lang="en-US" altLang="zh-CN" dirty="0" smtClean="0"/>
          </a:p>
          <a:p>
            <a:r>
              <a:rPr lang="zh-CN" altLang="en-US" dirty="0" smtClean="0"/>
              <a:t>其他点评：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核心竞争力除了算法还来自于长时间数据积累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被</a:t>
            </a:r>
            <a:r>
              <a:rPr lang="en-US" altLang="zh-CN" dirty="0" smtClean="0"/>
              <a:t>Adobe</a:t>
            </a:r>
            <a:r>
              <a:rPr lang="zh-CN" altLang="en-US" dirty="0" smtClean="0"/>
              <a:t>收购的原因是</a:t>
            </a:r>
            <a:r>
              <a:rPr lang="en-US" altLang="zh-CN" dirty="0" err="1" smtClean="0"/>
              <a:t>Omniture</a:t>
            </a:r>
            <a:r>
              <a:rPr lang="zh-CN" altLang="en-US" dirty="0" smtClean="0"/>
              <a:t>的数据，现改名</a:t>
            </a:r>
            <a:r>
              <a:rPr lang="en-US" altLang="zh-CN" dirty="0" smtClean="0"/>
              <a:t>Adobe </a:t>
            </a:r>
            <a:r>
              <a:rPr lang="en-US" altLang="zh-CN" dirty="0" err="1" smtClean="0"/>
              <a:t>Adlens</a:t>
            </a:r>
            <a:endParaRPr lang="en-US" altLang="zh-CN" dirty="0" smtClean="0"/>
          </a:p>
        </p:txBody>
      </p:sp>
      <p:pic>
        <p:nvPicPr>
          <p:cNvPr id="5122" name="Picture 2" descr="C:\Users\pengliubj8588\Desktop\efficientfrontier_6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214290"/>
            <a:ext cx="2554278" cy="1231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3968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8976"/>
            <a:ext cx="8229600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在线广告市场结构示意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403648" y="4437112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DSP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403648" y="1700808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Media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851920" y="1700808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Media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300192" y="1700808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Media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403648" y="2564904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Ad net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851920" y="3501008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Ad net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851920" y="2564904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Adx</a:t>
            </a:r>
            <a:endParaRPr lang="en-US" altLang="zh-CN" sz="2000" baseline="-250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300192" y="4437112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DSP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</a:p>
        </p:txBody>
      </p:sp>
      <p:cxnSp>
        <p:nvCxnSpPr>
          <p:cNvPr id="13" name="直接箭头连接符 12"/>
          <p:cNvCxnSpPr>
            <a:stCxn id="12" idx="2"/>
            <a:endCxn id="16" idx="0"/>
          </p:cNvCxnSpPr>
          <p:nvPr/>
        </p:nvCxnSpPr>
        <p:spPr>
          <a:xfrm>
            <a:off x="7020272" y="4941168"/>
            <a:ext cx="0" cy="28803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1403648" y="5229200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Agency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851920" y="4437112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ATD</a:t>
            </a:r>
            <a:endParaRPr lang="en-US" altLang="zh-CN" sz="2000" baseline="-250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300192" y="5229200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Advertiser</a:t>
            </a:r>
            <a:endParaRPr lang="en-US" altLang="zh-CN" sz="2000" baseline="-250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300192" y="2564904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SSP</a:t>
            </a:r>
            <a:endParaRPr lang="en-US" altLang="zh-CN" sz="2000" baseline="-250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0" name="直接箭头连接符 19"/>
          <p:cNvCxnSpPr>
            <a:stCxn id="19" idx="2"/>
            <a:endCxn id="12" idx="0"/>
          </p:cNvCxnSpPr>
          <p:nvPr/>
        </p:nvCxnSpPr>
        <p:spPr>
          <a:xfrm>
            <a:off x="7020272" y="3068960"/>
            <a:ext cx="0" cy="136815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1" idx="3"/>
          </p:cNvCxnSpPr>
          <p:nvPr/>
        </p:nvCxnSpPr>
        <p:spPr>
          <a:xfrm>
            <a:off x="5292080" y="2816932"/>
            <a:ext cx="1008112" cy="162018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572000" y="3068960"/>
            <a:ext cx="0" cy="43204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2"/>
            <a:endCxn id="15" idx="0"/>
          </p:cNvCxnSpPr>
          <p:nvPr/>
        </p:nvCxnSpPr>
        <p:spPr>
          <a:xfrm>
            <a:off x="4572000" y="4005064"/>
            <a:ext cx="0" cy="43204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2"/>
            <a:endCxn id="19" idx="0"/>
          </p:cNvCxnSpPr>
          <p:nvPr/>
        </p:nvCxnSpPr>
        <p:spPr>
          <a:xfrm>
            <a:off x="7020272" y="2204864"/>
            <a:ext cx="0" cy="36004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572000" y="2564904"/>
            <a:ext cx="0" cy="50405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7" idx="2"/>
            <a:endCxn id="11" idx="0"/>
          </p:cNvCxnSpPr>
          <p:nvPr/>
        </p:nvCxnSpPr>
        <p:spPr>
          <a:xfrm>
            <a:off x="4572000" y="2204864"/>
            <a:ext cx="0" cy="36004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9" idx="3"/>
            <a:endCxn id="11" idx="1"/>
          </p:cNvCxnSpPr>
          <p:nvPr/>
        </p:nvCxnSpPr>
        <p:spPr>
          <a:xfrm>
            <a:off x="2843808" y="2816932"/>
            <a:ext cx="1008112" cy="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1" idx="1"/>
            <a:endCxn id="11" idx="3"/>
          </p:cNvCxnSpPr>
          <p:nvPr/>
        </p:nvCxnSpPr>
        <p:spPr>
          <a:xfrm>
            <a:off x="3851920" y="2816932"/>
            <a:ext cx="1440160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2843808" y="3068960"/>
            <a:ext cx="1008112" cy="144016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3851920" y="5229200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Agency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2843808" y="2996952"/>
            <a:ext cx="1008112" cy="151216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" idx="2"/>
          </p:cNvCxnSpPr>
          <p:nvPr/>
        </p:nvCxnSpPr>
        <p:spPr>
          <a:xfrm>
            <a:off x="2123728" y="2204864"/>
            <a:ext cx="0" cy="36004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" idx="2"/>
            <a:endCxn id="14" idx="0"/>
          </p:cNvCxnSpPr>
          <p:nvPr/>
        </p:nvCxnSpPr>
        <p:spPr>
          <a:xfrm>
            <a:off x="2123728" y="4941168"/>
            <a:ext cx="0" cy="28803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9" idx="1"/>
            <a:endCxn id="11" idx="3"/>
          </p:cNvCxnSpPr>
          <p:nvPr/>
        </p:nvCxnSpPr>
        <p:spPr>
          <a:xfrm flipH="1">
            <a:off x="5292080" y="2816932"/>
            <a:ext cx="1008112" cy="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15" idx="1"/>
          </p:cNvCxnSpPr>
          <p:nvPr/>
        </p:nvCxnSpPr>
        <p:spPr>
          <a:xfrm flipH="1">
            <a:off x="2843808" y="4689140"/>
            <a:ext cx="1008112" cy="61206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572000" y="4941168"/>
            <a:ext cx="0" cy="28803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10" idx="3"/>
            <a:endCxn id="16" idx="1"/>
          </p:cNvCxnSpPr>
          <p:nvPr/>
        </p:nvCxnSpPr>
        <p:spPr>
          <a:xfrm>
            <a:off x="5292080" y="3753036"/>
            <a:ext cx="1008112" cy="172819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8" idx="1"/>
            <a:endCxn id="10" idx="3"/>
          </p:cNvCxnSpPr>
          <p:nvPr/>
        </p:nvCxnSpPr>
        <p:spPr>
          <a:xfrm flipH="1">
            <a:off x="5292080" y="1952836"/>
            <a:ext cx="1008112" cy="18002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2"/>
            <a:endCxn id="10" idx="3"/>
          </p:cNvCxnSpPr>
          <p:nvPr/>
        </p:nvCxnSpPr>
        <p:spPr>
          <a:xfrm flipH="1">
            <a:off x="5292080" y="3068960"/>
            <a:ext cx="1728192" cy="684076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1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683568" y="1643050"/>
            <a:ext cx="7772400" cy="2143140"/>
          </a:xfrm>
        </p:spPr>
        <p:txBody>
          <a:bodyPr/>
          <a:lstStyle/>
          <a:p>
            <a:pPr eaLnBrk="1" hangingPunct="1"/>
            <a:r>
              <a:rPr lang="zh-CN" altLang="en-US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广告实时交易</a:t>
            </a:r>
          </a:p>
        </p:txBody>
      </p:sp>
    </p:spTree>
    <p:extLst>
      <p:ext uri="{BB962C8B-B14F-4D97-AF65-F5344CB8AC3E}">
        <p14:creationId xmlns:p14="http://schemas.microsoft.com/office/powerpoint/2010/main" val="1001221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实时竞价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80486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98464"/>
            <a:ext cx="815453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3621365"/>
            <a:ext cx="8229600" cy="254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多方参与的过程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分为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cookie mapping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ad call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两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阶段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0" hangingPunct="0">
              <a:spcBef>
                <a:spcPct val="20000"/>
              </a:spcBef>
              <a:defRPr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主要技术点：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Adx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与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DSP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之间的用户身份同步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(cookie</a:t>
            </a:r>
            <a:r>
              <a:rPr kumimoji="0" lang="en-US" altLang="zh-CN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mapping)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DSP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数量较多时的服务和带宽成本优化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6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广告交易平台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56184"/>
            <a:ext cx="8229600" cy="4616022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关键特征</a:t>
            </a:r>
            <a:r>
              <a:rPr lang="en-US" altLang="zh-CN" dirty="0" smtClean="0">
                <a:solidFill>
                  <a:schemeClr val="tx1"/>
                </a:solidFill>
              </a:rPr>
              <a:t>: </a:t>
            </a:r>
          </a:p>
          <a:p>
            <a:pPr lvl="1"/>
            <a:r>
              <a:rPr lang="zh-CN" altLang="en-US" sz="2600" dirty="0" smtClean="0"/>
              <a:t>用实时竞价</a:t>
            </a:r>
            <a:r>
              <a:rPr lang="en-US" altLang="zh-CN" sz="2600" dirty="0" smtClean="0"/>
              <a:t>(RTB)</a:t>
            </a:r>
            <a:r>
              <a:rPr lang="zh-CN" altLang="en-US" sz="2600" dirty="0" smtClean="0"/>
              <a:t>方式连接广告和</a:t>
            </a:r>
            <a:r>
              <a:rPr lang="en-US" altLang="zh-CN" sz="2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上下文，用户</a:t>
            </a:r>
            <a:r>
              <a:rPr lang="en-US" altLang="zh-CN" sz="2600" dirty="0" smtClean="0"/>
              <a:t>)</a:t>
            </a:r>
          </a:p>
          <a:p>
            <a:pPr lvl="1"/>
            <a:r>
              <a:rPr lang="zh-CN" altLang="en-US" sz="2600" dirty="0" smtClean="0"/>
              <a:t>按照展示上的竞价收取广告主费用</a:t>
            </a:r>
            <a:endParaRPr lang="en-US" altLang="zh-CN" sz="2600" dirty="0" smtClean="0"/>
          </a:p>
          <a:p>
            <a:r>
              <a:rPr lang="zh-CN" altLang="en-US" dirty="0" smtClean="0"/>
              <a:t>类比</a:t>
            </a:r>
            <a:r>
              <a:rPr lang="en-US" altLang="zh-CN" dirty="0" smtClean="0"/>
              <a:t>: </a:t>
            </a:r>
            <a:endParaRPr lang="en-US" altLang="zh-CN" dirty="0"/>
          </a:p>
          <a:p>
            <a:pPr lvl="1"/>
            <a:r>
              <a:rPr lang="zh-CN" altLang="en-US" sz="2600" dirty="0"/>
              <a:t>实时</a:t>
            </a:r>
            <a:r>
              <a:rPr lang="zh-CN" altLang="en-US" sz="2600" dirty="0" smtClean="0"/>
              <a:t>竞价</a:t>
            </a:r>
            <a:r>
              <a:rPr lang="en-US" altLang="zh-CN" sz="2600" dirty="0" smtClean="0">
                <a:sym typeface="Wingdings" panose="05000000000000000000" pitchFamily="2" charset="2"/>
              </a:rPr>
              <a:t></a:t>
            </a:r>
            <a:r>
              <a:rPr lang="zh-CN" altLang="en-US" sz="2600" dirty="0" smtClean="0">
                <a:sym typeface="Wingdings" panose="05000000000000000000" pitchFamily="2" charset="2"/>
              </a:rPr>
              <a:t>股票实时交易</a:t>
            </a:r>
            <a:endParaRPr lang="en-US" altLang="zh-CN" sz="2600" dirty="0">
              <a:sym typeface="Wingdings" panose="05000000000000000000" pitchFamily="2" charset="2"/>
            </a:endParaRPr>
          </a:p>
          <a:p>
            <a:pPr lvl="1"/>
            <a:r>
              <a:rPr lang="zh-CN" altLang="en-US" sz="2600" dirty="0" smtClean="0"/>
              <a:t>广告交易市场</a:t>
            </a:r>
            <a:r>
              <a:rPr lang="en-US" altLang="zh-CN" sz="2600" dirty="0" smtClean="0">
                <a:sym typeface="Wingdings" panose="05000000000000000000" pitchFamily="2" charset="2"/>
              </a:rPr>
              <a:t></a:t>
            </a:r>
            <a:r>
              <a:rPr lang="zh-CN" altLang="en-US" sz="2600" dirty="0" smtClean="0"/>
              <a:t>证券交易所</a:t>
            </a:r>
            <a:endParaRPr lang="en-US" altLang="zh-CN" sz="2600" dirty="0"/>
          </a:p>
          <a:p>
            <a:pPr lvl="1"/>
            <a:r>
              <a:rPr lang="zh-CN" altLang="en-US" sz="2600" dirty="0" smtClean="0"/>
              <a:t>需求方平台</a:t>
            </a:r>
            <a:r>
              <a:rPr lang="en-US" altLang="zh-CN" sz="2600" dirty="0" smtClean="0">
                <a:sym typeface="Wingdings" panose="05000000000000000000" pitchFamily="2" charset="2"/>
              </a:rPr>
              <a:t></a:t>
            </a:r>
            <a:r>
              <a:rPr lang="zh-CN" altLang="en-US" sz="2600" dirty="0" smtClean="0"/>
              <a:t>券商</a:t>
            </a:r>
            <a:endParaRPr lang="en-US" altLang="zh-CN" sz="2600" dirty="0" smtClean="0"/>
          </a:p>
          <a:p>
            <a:r>
              <a:rPr lang="zh-CN" altLang="en-US" dirty="0" smtClean="0"/>
              <a:t>代表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sz="2600" dirty="0" err="1" smtClean="0"/>
              <a:t>GoogleAdx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Rightmedia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AdECN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Tanx</a:t>
            </a:r>
            <a:endParaRPr lang="en-US" altLang="zh-CN" sz="2600" dirty="0" smtClean="0"/>
          </a:p>
          <a:p>
            <a:pPr lvl="1"/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71612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核心业务：</a:t>
            </a:r>
            <a:endParaRPr lang="en-US" altLang="zh-CN" sz="2800" dirty="0" smtClean="0"/>
          </a:p>
          <a:p>
            <a:pPr lvl="1"/>
            <a:r>
              <a:rPr lang="zh-CN" altLang="en-US" sz="2600" dirty="0" smtClean="0"/>
              <a:t>提供媒体网络和广告主网络之间的交易平台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提供托管和</a:t>
            </a:r>
            <a:r>
              <a:rPr lang="en-US" altLang="zh-CN" sz="2600" dirty="0" smtClean="0"/>
              <a:t>RTB</a:t>
            </a:r>
            <a:r>
              <a:rPr lang="zh-CN" altLang="en-US" sz="2600" dirty="0" smtClean="0"/>
              <a:t>两种交易模式</a:t>
            </a:r>
            <a:endParaRPr lang="en-US" altLang="zh-CN" sz="2600" dirty="0" smtClean="0"/>
          </a:p>
          <a:p>
            <a:r>
              <a:rPr lang="zh-CN" altLang="en-US" sz="2800" dirty="0" smtClean="0"/>
              <a:t>其他点评：</a:t>
            </a:r>
            <a:endParaRPr lang="en-US" altLang="zh-CN" sz="2800" dirty="0" smtClean="0"/>
          </a:p>
          <a:p>
            <a:pPr lvl="1"/>
            <a:r>
              <a:rPr lang="zh-CN" altLang="en-US" sz="2600" dirty="0" smtClean="0"/>
              <a:t>在很长一短时间内并没有</a:t>
            </a:r>
            <a:r>
              <a:rPr lang="en-US" altLang="zh-CN" sz="2600" dirty="0" smtClean="0"/>
              <a:t>RTB</a:t>
            </a:r>
            <a:r>
              <a:rPr lang="zh-CN" altLang="en-US" sz="2600" dirty="0" smtClean="0"/>
              <a:t>模式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目前是北美最大的广告交易平台，每天</a:t>
            </a:r>
            <a:r>
              <a:rPr lang="en-US" altLang="zh-CN" sz="2600" dirty="0" smtClean="0"/>
              <a:t>100</a:t>
            </a:r>
            <a:r>
              <a:rPr lang="zh-CN" altLang="en-US" sz="2600" dirty="0" smtClean="0"/>
              <a:t>亿次展示，有相当部分流量来自</a:t>
            </a:r>
            <a:r>
              <a:rPr lang="en-US" altLang="zh-CN" sz="2600" dirty="0" smtClean="0"/>
              <a:t>yahoo</a:t>
            </a:r>
            <a:r>
              <a:rPr lang="zh-CN" altLang="en-US" sz="2600" dirty="0" smtClean="0"/>
              <a:t>的</a:t>
            </a:r>
            <a:r>
              <a:rPr lang="en-US" altLang="zh-CN" sz="2600" dirty="0" smtClean="0"/>
              <a:t>remnant</a:t>
            </a:r>
            <a:r>
              <a:rPr lang="zh-CN" altLang="en-US" sz="2600" dirty="0" smtClean="0"/>
              <a:t>流量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与</a:t>
            </a:r>
            <a:r>
              <a:rPr lang="en-US" altLang="zh-CN" sz="2600" dirty="0" err="1" smtClean="0"/>
              <a:t>Doubleclick</a:t>
            </a:r>
            <a:r>
              <a:rPr lang="zh-CN" altLang="en-US" sz="2600" dirty="0" smtClean="0"/>
              <a:t>的公开市场模式有一些不同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与</a:t>
            </a:r>
            <a:r>
              <a:rPr lang="en-US" altLang="zh-CN" sz="2600" dirty="0" smtClean="0"/>
              <a:t>DMP</a:t>
            </a:r>
            <a:r>
              <a:rPr lang="zh-CN" altLang="en-US" sz="2600" dirty="0" smtClean="0"/>
              <a:t>合作以提高定向精准性和市场流动性</a:t>
            </a:r>
            <a:endParaRPr lang="en-US" altLang="zh-CN" sz="2600" dirty="0" smtClean="0"/>
          </a:p>
        </p:txBody>
      </p:sp>
      <p:pic>
        <p:nvPicPr>
          <p:cNvPr id="4098" name="Picture 2" descr="C:\Users\pengliubj8588\Desktop\log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428604"/>
            <a:ext cx="3864456" cy="857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2890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Ad Exchange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系统架构示意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547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214554"/>
            <a:ext cx="8508518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177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Cookie Mapping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4536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8286808" cy="4762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714348" y="1214422"/>
            <a:ext cx="7968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三个核心问题：谁发起？在哪里发起？谁存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mapping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表？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0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3526"/>
            <a:ext cx="8229600" cy="11430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需求方平台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/>
            </a:r>
            <a:b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</a:br>
            <a:r>
              <a:rPr lang="en-US" altLang="zh-CN" sz="36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(Demand Side Platform, DSP)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28192"/>
            <a:ext cx="8229600" cy="4829766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</a:rPr>
              <a:t>定义</a:t>
            </a:r>
            <a:r>
              <a:rPr lang="en-US" altLang="zh-CN" sz="30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zh-CN" altLang="en-US" sz="2600" dirty="0"/>
              <a:t>以实时</a:t>
            </a:r>
            <a:r>
              <a:rPr lang="zh-CN" altLang="en-US" sz="2600" dirty="0" smtClean="0"/>
              <a:t>竞价的方式、从广告交易市场上购买广告资源，并优化广告效果的产品</a:t>
            </a:r>
            <a:endParaRPr lang="en-US" altLang="zh-CN" sz="2600" dirty="0"/>
          </a:p>
          <a:p>
            <a:pPr lvl="1"/>
            <a:endParaRPr lang="en-US" altLang="zh-CN" sz="1000" dirty="0" smtClean="0"/>
          </a:p>
          <a:p>
            <a:r>
              <a:rPr lang="zh-CN" altLang="en-US" sz="3000" dirty="0" smtClean="0"/>
              <a:t>关键特征</a:t>
            </a:r>
            <a:r>
              <a:rPr lang="en-US" altLang="zh-CN" sz="3000" dirty="0" smtClean="0"/>
              <a:t>: </a:t>
            </a:r>
          </a:p>
          <a:p>
            <a:pPr lvl="1"/>
            <a:r>
              <a:rPr lang="zh-CN" altLang="en-US" sz="2600" dirty="0" smtClean="0"/>
              <a:t>广告主自定义的人群划分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跨媒体流量采购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通过</a:t>
            </a:r>
            <a:r>
              <a:rPr lang="en-US" altLang="zh-CN" sz="2600" dirty="0" smtClean="0"/>
              <a:t>ROI</a:t>
            </a:r>
            <a:r>
              <a:rPr lang="zh-CN" altLang="en-US" sz="2600" dirty="0" smtClean="0"/>
              <a:t>估计来支持</a:t>
            </a:r>
            <a:r>
              <a:rPr lang="en-US" altLang="zh-CN" sz="2600" dirty="0" smtClean="0"/>
              <a:t>RTB</a:t>
            </a:r>
          </a:p>
          <a:p>
            <a:pPr lvl="1"/>
            <a:endParaRPr lang="zh-CN" altLang="en-US" sz="1000" dirty="0" smtClean="0">
              <a:solidFill>
                <a:schemeClr val="tx1"/>
              </a:solidFill>
            </a:endParaRPr>
          </a:p>
          <a:p>
            <a:r>
              <a:rPr lang="zh-CN" altLang="en-US" sz="3000" dirty="0" smtClean="0"/>
              <a:t>代表</a:t>
            </a:r>
            <a:r>
              <a:rPr lang="en-US" altLang="zh-CN" sz="3000" dirty="0" smtClean="0"/>
              <a:t>: </a:t>
            </a:r>
          </a:p>
          <a:p>
            <a:pPr lvl="1"/>
            <a:r>
              <a:rPr lang="en-US" altLang="zh-CN" sz="2600" dirty="0" err="1" smtClean="0"/>
              <a:t>InviteMedia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MediaMath</a:t>
            </a:r>
            <a:endParaRPr lang="zh-CN" altLang="en-US" sz="2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DSP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系统架构示意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49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185" y="2079624"/>
            <a:ext cx="8850446" cy="349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019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1" name="Title 1"/>
          <p:cNvSpPr>
            <a:spLocks noGrp="1"/>
          </p:cNvSpPr>
          <p:nvPr>
            <p:ph type="title" idx="4294967295"/>
          </p:nvPr>
        </p:nvSpPr>
        <p:spPr>
          <a:xfrm>
            <a:off x="488950" y="381347"/>
            <a:ext cx="8331522" cy="887413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概念：变现、广告与销售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3691573"/>
              </p:ext>
            </p:extLst>
          </p:nvPr>
        </p:nvGraphicFramePr>
        <p:xfrm>
          <a:off x="642910" y="1571612"/>
          <a:ext cx="6072230" cy="492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组合 8"/>
          <p:cNvGrpSpPr/>
          <p:nvPr/>
        </p:nvGrpSpPr>
        <p:grpSpPr>
          <a:xfrm>
            <a:off x="6479908" y="3384127"/>
            <a:ext cx="1851010" cy="1385349"/>
            <a:chOff x="261069" y="96354"/>
            <a:chExt cx="1851010" cy="1385349"/>
          </a:xfrm>
        </p:grpSpPr>
        <p:sp>
          <p:nvSpPr>
            <p:cNvPr id="10" name="圆角矩形 9"/>
            <p:cNvSpPr/>
            <p:nvPr/>
          </p:nvSpPr>
          <p:spPr>
            <a:xfrm>
              <a:off x="261069" y="96354"/>
              <a:ext cx="1851010" cy="13853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圆角矩形 4"/>
            <p:cNvSpPr/>
            <p:nvPr/>
          </p:nvSpPr>
          <p:spPr>
            <a:xfrm>
              <a:off x="328696" y="163981"/>
              <a:ext cx="1715756" cy="12500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潜在用户</a:t>
              </a:r>
              <a:endParaRPr lang="zh-CN" altLang="en-US" sz="20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11"/>
          <p:cNvGrpSpPr/>
          <p:nvPr/>
        </p:nvGrpSpPr>
        <p:grpSpPr>
          <a:xfrm>
            <a:off x="6463062" y="5186923"/>
            <a:ext cx="1851010" cy="1385349"/>
            <a:chOff x="3050340" y="547419"/>
            <a:chExt cx="1851010" cy="1385349"/>
          </a:xfrm>
        </p:grpSpPr>
        <p:sp>
          <p:nvSpPr>
            <p:cNvPr id="13" name="圆角矩形 12"/>
            <p:cNvSpPr/>
            <p:nvPr/>
          </p:nvSpPr>
          <p:spPr>
            <a:xfrm>
              <a:off x="3050340" y="547419"/>
              <a:ext cx="1851010" cy="13853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圆角矩形 4"/>
            <p:cNvSpPr/>
            <p:nvPr/>
          </p:nvSpPr>
          <p:spPr>
            <a:xfrm>
              <a:off x="3115400" y="615046"/>
              <a:ext cx="1715756" cy="12500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有较明确    需求者</a:t>
              </a:r>
              <a:endParaRPr lang="zh-CN" altLang="en-US" sz="20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8"/>
          <p:cNvGrpSpPr/>
          <p:nvPr/>
        </p:nvGrpSpPr>
        <p:grpSpPr>
          <a:xfrm>
            <a:off x="6500826" y="1643050"/>
            <a:ext cx="1851010" cy="1385349"/>
            <a:chOff x="261069" y="96354"/>
            <a:chExt cx="1851010" cy="1385349"/>
          </a:xfrm>
        </p:grpSpPr>
        <p:sp>
          <p:nvSpPr>
            <p:cNvPr id="15" name="圆角矩形 14"/>
            <p:cNvSpPr/>
            <p:nvPr/>
          </p:nvSpPr>
          <p:spPr>
            <a:xfrm>
              <a:off x="261069" y="96354"/>
              <a:ext cx="1851010" cy="138534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4"/>
            <p:cNvSpPr/>
            <p:nvPr/>
          </p:nvSpPr>
          <p:spPr>
            <a:xfrm>
              <a:off x="328696" y="163981"/>
              <a:ext cx="1715756" cy="12500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媒体价值</a:t>
              </a:r>
              <a:endParaRPr lang="zh-CN" altLang="en-US" sz="20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29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929222"/>
          </a:xfrm>
        </p:spPr>
        <p:txBody>
          <a:bodyPr/>
          <a:lstStyle/>
          <a:p>
            <a:r>
              <a:rPr lang="zh-CN" altLang="en-US" dirty="0" smtClean="0"/>
              <a:t>核心业务：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传统业务是提供比较透明的</a:t>
            </a:r>
            <a:r>
              <a:rPr lang="en-US" altLang="zh-CN" dirty="0" err="1" smtClean="0"/>
              <a:t>Adx</a:t>
            </a:r>
            <a:r>
              <a:rPr lang="zh-CN" altLang="en-US" dirty="0" smtClean="0"/>
              <a:t>采买功能，并收取固定比例的佣金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正在提供越来越深入的采买</a:t>
            </a:r>
            <a:r>
              <a:rPr lang="en-US" altLang="zh-CN" dirty="0" smtClean="0"/>
              <a:t>ROI</a:t>
            </a:r>
            <a:r>
              <a:rPr lang="zh-CN" altLang="en-US" dirty="0" smtClean="0"/>
              <a:t>优化服务</a:t>
            </a:r>
            <a:endParaRPr lang="en-US" altLang="zh-CN" dirty="0" smtClean="0"/>
          </a:p>
          <a:p>
            <a:r>
              <a:rPr lang="zh-CN" altLang="en-US" dirty="0" smtClean="0"/>
              <a:t>其他点评：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随着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DFA, </a:t>
            </a:r>
            <a:r>
              <a:rPr lang="en-US" altLang="zh-CN" dirty="0" err="1" smtClean="0"/>
              <a:t>Adx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InviteMedia</a:t>
            </a:r>
            <a:r>
              <a:rPr lang="zh-CN" altLang="en-US" dirty="0" smtClean="0"/>
              <a:t>的整合，可以减少</a:t>
            </a:r>
            <a:r>
              <a:rPr lang="en-US" altLang="zh-CN" dirty="0" smtClean="0"/>
              <a:t>cookie mapping</a:t>
            </a:r>
            <a:r>
              <a:rPr lang="zh-CN" altLang="en-US" dirty="0" smtClean="0"/>
              <a:t>带来的损失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新版的</a:t>
            </a:r>
            <a:r>
              <a:rPr lang="en-US" dirty="0" err="1" smtClean="0"/>
              <a:t>Invitemedia</a:t>
            </a:r>
            <a:r>
              <a:rPr lang="zh-CN" altLang="en-US" dirty="0" smtClean="0"/>
              <a:t>将会改称</a:t>
            </a:r>
            <a:r>
              <a:rPr lang="en-US" dirty="0" err="1" smtClean="0"/>
              <a:t>doubleclick</a:t>
            </a:r>
            <a:r>
              <a:rPr lang="en-US" dirty="0" smtClean="0"/>
              <a:t> bid manager, </a:t>
            </a:r>
            <a:r>
              <a:rPr lang="zh-CN" altLang="en-US" dirty="0" smtClean="0"/>
              <a:t>并提供更多的优化功能</a:t>
            </a:r>
            <a:endParaRPr lang="en-US" altLang="zh-CN" dirty="0" smtClean="0"/>
          </a:p>
        </p:txBody>
      </p:sp>
      <p:pic>
        <p:nvPicPr>
          <p:cNvPr id="7170" name="Picture 2" descr="C:\Users\pengliubj8588\Desktop\invite-medi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500042"/>
            <a:ext cx="3216168" cy="8207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3667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重定向 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(Retargeting)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275457" name="Picture 1" descr="C:\Users\pengliubj8588\Desktop\Retarget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631" y="1643050"/>
            <a:ext cx="8421686" cy="4786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重定向的分类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000660"/>
          </a:xfrm>
        </p:spPr>
        <p:txBody>
          <a:bodyPr/>
          <a:lstStyle/>
          <a:p>
            <a:r>
              <a:rPr lang="zh-CN" altLang="en-US" sz="2600" dirty="0" smtClean="0"/>
              <a:t>网站重定向</a:t>
            </a:r>
            <a:r>
              <a:rPr lang="en-US" altLang="zh-CN" sz="2600" dirty="0" smtClean="0"/>
              <a:t>(Site retargeting)</a:t>
            </a:r>
          </a:p>
          <a:p>
            <a:pPr lvl="1"/>
            <a:r>
              <a:rPr lang="zh-CN" altLang="en-US" sz="2200" dirty="0" smtClean="0"/>
              <a:t>根据用户在广告主网站上的行为进行重定向</a:t>
            </a:r>
            <a:endParaRPr lang="en-US" altLang="zh-CN" sz="2200" dirty="0" smtClean="0"/>
          </a:p>
          <a:p>
            <a:r>
              <a:rPr lang="zh-CN" altLang="en-US" sz="2600" dirty="0" smtClean="0"/>
              <a:t>搜索重定向</a:t>
            </a:r>
            <a:r>
              <a:rPr lang="en-US" altLang="zh-CN" sz="2600" dirty="0" smtClean="0"/>
              <a:t>(Search retargeting)</a:t>
            </a:r>
          </a:p>
          <a:p>
            <a:pPr lvl="1"/>
            <a:r>
              <a:rPr lang="zh-CN" altLang="en-US" sz="2200" dirty="0" smtClean="0"/>
              <a:t>根据用户与广告主相关的搜索行为进行重定向</a:t>
            </a:r>
            <a:endParaRPr lang="en-US" altLang="zh-CN" sz="2200" dirty="0" smtClean="0"/>
          </a:p>
          <a:p>
            <a:r>
              <a:rPr lang="zh-CN" altLang="en-US" sz="2600" dirty="0" smtClean="0"/>
              <a:t>个性化重定向</a:t>
            </a:r>
            <a:r>
              <a:rPr lang="en-US" altLang="zh-CN" sz="2600" dirty="0" smtClean="0"/>
              <a:t>(Personalized retargeting)</a:t>
            </a:r>
          </a:p>
          <a:p>
            <a:pPr lvl="1"/>
            <a:r>
              <a:rPr lang="zh-CN" altLang="en-US" sz="2200" dirty="0" smtClean="0"/>
              <a:t>根据用户在广告主网站上关注的具体产品和购买阶段，推送商品粒度的广告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不再推送已购买产品，而是推荐相关产品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对广告主而言，可以视为一个站外推荐引擎</a:t>
            </a:r>
            <a:endParaRPr lang="en-US" altLang="zh-CN" sz="2200" dirty="0" smtClean="0"/>
          </a:p>
        </p:txBody>
      </p:sp>
      <p:pic>
        <p:nvPicPr>
          <p:cNvPr id="11806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6" y="5382661"/>
            <a:ext cx="8215338" cy="760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/>
          <a:lstStyle/>
          <a:p>
            <a:r>
              <a:rPr lang="zh-CN" altLang="en-US" dirty="0" smtClean="0"/>
              <a:t>核心业务：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基于站外推荐的个性化重定向系统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动态创意技术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与广告主商品库的准实时</a:t>
            </a:r>
            <a:r>
              <a:rPr lang="en-US" altLang="zh-CN" sz="2600" dirty="0" smtClean="0"/>
              <a:t>feed</a:t>
            </a:r>
            <a:r>
              <a:rPr lang="zh-CN" altLang="en-US" sz="2600" dirty="0" smtClean="0"/>
              <a:t>接口</a:t>
            </a:r>
            <a:endParaRPr lang="en-US" altLang="zh-CN" sz="2600" dirty="0" smtClean="0"/>
          </a:p>
          <a:p>
            <a:r>
              <a:rPr lang="zh-CN" altLang="en-US" dirty="0" smtClean="0"/>
              <a:t>其他点评：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并不是完全采用</a:t>
            </a:r>
            <a:r>
              <a:rPr lang="en-US" altLang="zh-CN" sz="2600" dirty="0" smtClean="0"/>
              <a:t>RTB</a:t>
            </a:r>
            <a:r>
              <a:rPr lang="zh-CN" altLang="en-US" sz="2600" dirty="0" smtClean="0"/>
              <a:t>购买流量，而是有相当部分采用优选</a:t>
            </a:r>
            <a:r>
              <a:rPr lang="en-US" altLang="zh-CN" sz="2600" dirty="0" smtClean="0"/>
              <a:t>CPM</a:t>
            </a:r>
            <a:r>
              <a:rPr lang="zh-CN" altLang="en-US" sz="2600" dirty="0" smtClean="0"/>
              <a:t>购买方式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在广告主端完全采用</a:t>
            </a:r>
            <a:r>
              <a:rPr lang="en-US" altLang="zh-CN" sz="2600" dirty="0" smtClean="0"/>
              <a:t>CPC</a:t>
            </a:r>
            <a:r>
              <a:rPr lang="zh-CN" altLang="en-US" sz="2600" dirty="0" smtClean="0"/>
              <a:t>结算方式</a:t>
            </a:r>
            <a:endParaRPr lang="en-US" altLang="zh-CN" sz="2600" dirty="0" smtClean="0"/>
          </a:p>
          <a:p>
            <a:pPr lvl="1"/>
            <a:r>
              <a:rPr lang="zh-CN" altLang="en-US" sz="2600" dirty="0" smtClean="0">
                <a:solidFill>
                  <a:schemeClr val="accent6">
                    <a:lumMod val="50000"/>
                  </a:schemeClr>
                </a:solidFill>
              </a:rPr>
              <a:t>不会将</a:t>
            </a:r>
            <a:r>
              <a:rPr lang="en-US" altLang="zh-CN" sz="2600" dirty="0" smtClean="0">
                <a:solidFill>
                  <a:schemeClr val="accent6">
                    <a:lumMod val="50000"/>
                  </a:schemeClr>
                </a:solidFill>
              </a:rPr>
              <a:t>cross-site</a:t>
            </a:r>
            <a:r>
              <a:rPr lang="zh-CN" altLang="en-US" sz="2600" dirty="0" smtClean="0">
                <a:solidFill>
                  <a:schemeClr val="accent6">
                    <a:lumMod val="50000"/>
                  </a:schemeClr>
                </a:solidFill>
              </a:rPr>
              <a:t>数据用于推荐</a:t>
            </a:r>
            <a:endParaRPr lang="en-US" altLang="zh-CN" sz="26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zh-CN" altLang="en-US" sz="2600" dirty="0" smtClean="0"/>
              <a:t>全球有</a:t>
            </a:r>
            <a:r>
              <a:rPr lang="en-US" altLang="zh-CN" sz="2600" dirty="0" smtClean="0"/>
              <a:t>~600</a:t>
            </a:r>
            <a:r>
              <a:rPr lang="zh-CN" altLang="en-US" sz="2600" dirty="0" smtClean="0"/>
              <a:t>人，</a:t>
            </a:r>
            <a:r>
              <a:rPr lang="en-US" altLang="zh-CN" sz="2600" dirty="0" smtClean="0"/>
              <a:t>2012</a:t>
            </a:r>
            <a:r>
              <a:rPr lang="zh-CN" altLang="en-US" sz="2600" dirty="0" smtClean="0"/>
              <a:t>年营收将有数亿美元的规模</a:t>
            </a:r>
            <a:endParaRPr lang="en-US" altLang="zh-CN" sz="2600" dirty="0" smtClean="0"/>
          </a:p>
        </p:txBody>
      </p:sp>
      <p:pic>
        <p:nvPicPr>
          <p:cNvPr id="2050" name="Picture 2" descr="C:\Users\pengliubj8588\Desktop\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571480"/>
            <a:ext cx="2939948" cy="749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6843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71612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核心业务：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主要提供搜索重定向功能，服务于品牌广告商</a:t>
            </a:r>
            <a:endParaRPr lang="en-US" altLang="zh-CN" dirty="0" smtClean="0"/>
          </a:p>
          <a:p>
            <a:r>
              <a:rPr lang="zh-CN" altLang="en-US" dirty="0" smtClean="0"/>
              <a:t>其他点评：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按照固定</a:t>
            </a:r>
            <a:r>
              <a:rPr lang="en-US" altLang="zh-CN" dirty="0" smtClean="0"/>
              <a:t>CPM</a:t>
            </a:r>
            <a:r>
              <a:rPr lang="zh-CN" altLang="en-US" dirty="0" smtClean="0"/>
              <a:t>与广告主结算，并购买较低价</a:t>
            </a:r>
            <a:r>
              <a:rPr lang="en-US" altLang="zh-CN" dirty="0" smtClean="0"/>
              <a:t>CPM</a:t>
            </a:r>
            <a:r>
              <a:rPr lang="zh-CN" altLang="en-US" dirty="0" smtClean="0"/>
              <a:t>实现套利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目前主要采用非</a:t>
            </a:r>
            <a:r>
              <a:rPr lang="en-US" altLang="zh-CN" dirty="0" smtClean="0"/>
              <a:t>RTB</a:t>
            </a:r>
            <a:r>
              <a:rPr lang="zh-CN" altLang="en-US" dirty="0" smtClean="0"/>
              <a:t>采买方式，刚收购了一家小的</a:t>
            </a:r>
            <a:r>
              <a:rPr lang="en-US" altLang="zh-CN" dirty="0" smtClean="0"/>
              <a:t>RTB</a:t>
            </a:r>
            <a:r>
              <a:rPr lang="zh-CN" altLang="en-US" dirty="0" smtClean="0"/>
              <a:t>技术公司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全球有</a:t>
            </a:r>
            <a:r>
              <a:rPr lang="en-US" altLang="zh-CN" dirty="0" smtClean="0"/>
              <a:t>~150</a:t>
            </a:r>
            <a:r>
              <a:rPr lang="zh-CN" altLang="en-US" dirty="0" smtClean="0"/>
              <a:t>人，商业模式决定了目前主要是销售驱动</a:t>
            </a:r>
            <a:endParaRPr lang="en-US" altLang="zh-CN" dirty="0" smtClean="0"/>
          </a:p>
        </p:txBody>
      </p:sp>
      <p:pic>
        <p:nvPicPr>
          <p:cNvPr id="6146" name="Picture 2" descr="C:\Users\pengliubj8588\Desktop\magnetic-corporate-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714356"/>
            <a:ext cx="4528070" cy="571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3558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新客推荐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(Look-alike)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072098"/>
          </a:xfrm>
        </p:spPr>
        <p:txBody>
          <a:bodyPr/>
          <a:lstStyle/>
          <a:p>
            <a:r>
              <a:rPr lang="zh-CN" altLang="en-US" sz="3600" dirty="0" smtClean="0"/>
              <a:t>问题</a:t>
            </a:r>
            <a:r>
              <a:rPr lang="en-US" altLang="zh-CN" sz="3600" dirty="0" smtClean="0"/>
              <a:t>:</a:t>
            </a:r>
          </a:p>
          <a:p>
            <a:pPr lvl="1"/>
            <a:r>
              <a:rPr lang="zh-CN" altLang="en-US" dirty="0" smtClean="0"/>
              <a:t>对于中小电商，仅对老用户定向营销远远不够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对于某些类型的广告商，大多数用户无法通过重定向渠道捕捉，例如银行</a:t>
            </a:r>
            <a:endParaRPr lang="en-US" altLang="zh-CN" dirty="0" smtClean="0"/>
          </a:p>
          <a:p>
            <a:r>
              <a:rPr lang="zh-CN" altLang="en-US" sz="3600" dirty="0" smtClean="0"/>
              <a:t>新客推荐</a:t>
            </a:r>
            <a:r>
              <a:rPr lang="en-US" altLang="zh-CN" sz="3600" dirty="0" smtClean="0"/>
              <a:t>:</a:t>
            </a:r>
          </a:p>
          <a:p>
            <a:pPr lvl="1"/>
            <a:r>
              <a:rPr lang="zh-CN" altLang="en-US" dirty="0" smtClean="0"/>
              <a:t>由广告商提供一部分种子用户，</a:t>
            </a:r>
            <a:r>
              <a:rPr lang="en-US" altLang="zh-CN" dirty="0" smtClean="0"/>
              <a:t>DSP</a:t>
            </a:r>
            <a:r>
              <a:rPr lang="zh-CN" altLang="en-US" dirty="0" smtClean="0"/>
              <a:t>通过网络行为的相似性为其找到潜在用户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是一种广告商自定义标签，可视为扩展重定向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在同样</a:t>
            </a:r>
            <a:r>
              <a:rPr lang="en-US" altLang="zh-CN" dirty="0" smtClean="0"/>
              <a:t>reach</a:t>
            </a:r>
            <a:r>
              <a:rPr lang="zh-CN" altLang="en-US" dirty="0" smtClean="0"/>
              <a:t>水平下，效果应好于通用标签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pag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" y="1"/>
            <a:ext cx="9139999" cy="6857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2758" y="3619501"/>
            <a:ext cx="21431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电商网站浏览行为</a:t>
            </a:r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00367" y="1523989"/>
            <a:ext cx="853977" cy="138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2428860" y="3619501"/>
            <a:ext cx="21431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客户购买搜索关键词</a:t>
            </a:r>
          </a:p>
        </p:txBody>
      </p:sp>
      <p:sp>
        <p:nvSpPr>
          <p:cNvPr id="9" name="矩形 8"/>
          <p:cNvSpPr/>
          <p:nvPr/>
        </p:nvSpPr>
        <p:spPr>
          <a:xfrm>
            <a:off x="4857752" y="4503016"/>
            <a:ext cx="21431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分析用户具体行为，</a:t>
            </a:r>
            <a:endParaRPr lang="en-US" altLang="zh-CN" sz="105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匹配针对性广告</a:t>
            </a:r>
          </a:p>
        </p:txBody>
      </p:sp>
      <p:sp>
        <p:nvSpPr>
          <p:cNvPr id="10" name="矩形 9"/>
          <p:cNvSpPr/>
          <p:nvPr/>
        </p:nvSpPr>
        <p:spPr>
          <a:xfrm>
            <a:off x="434196" y="5121488"/>
            <a:ext cx="21431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展示延续广告</a:t>
            </a:r>
          </a:p>
        </p:txBody>
      </p:sp>
      <p:sp>
        <p:nvSpPr>
          <p:cNvPr id="11" name="矩形 10"/>
          <p:cNvSpPr/>
          <p:nvPr/>
        </p:nvSpPr>
        <p:spPr>
          <a:xfrm>
            <a:off x="2428860" y="4382917"/>
            <a:ext cx="21431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对搜索该关键词用户贴标签</a:t>
            </a:r>
            <a:endParaRPr lang="en-US" altLang="zh-CN" sz="105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00364" y="5852715"/>
            <a:ext cx="21431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展示对应广告</a:t>
            </a:r>
          </a:p>
        </p:txBody>
      </p:sp>
      <p:sp>
        <p:nvSpPr>
          <p:cNvPr id="13" name="矩形 12"/>
          <p:cNvSpPr/>
          <p:nvPr/>
        </p:nvSpPr>
        <p:spPr>
          <a:xfrm>
            <a:off x="4929190" y="5524515"/>
            <a:ext cx="10715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展示对应广告</a:t>
            </a:r>
          </a:p>
        </p:txBody>
      </p:sp>
      <p:sp>
        <p:nvSpPr>
          <p:cNvPr id="18" name="矩形 17"/>
          <p:cNvSpPr/>
          <p:nvPr/>
        </p:nvSpPr>
        <p:spPr>
          <a:xfrm>
            <a:off x="362758" y="3047999"/>
            <a:ext cx="2143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网站重定向</a:t>
            </a:r>
          </a:p>
        </p:txBody>
      </p:sp>
      <p:sp>
        <p:nvSpPr>
          <p:cNvPr id="19" name="矩形 18"/>
          <p:cNvSpPr/>
          <p:nvPr/>
        </p:nvSpPr>
        <p:spPr>
          <a:xfrm>
            <a:off x="2357422" y="3047999"/>
            <a:ext cx="2143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搜索重定向</a:t>
            </a:r>
          </a:p>
        </p:txBody>
      </p:sp>
      <p:sp>
        <p:nvSpPr>
          <p:cNvPr id="20" name="矩形 19"/>
          <p:cNvSpPr/>
          <p:nvPr/>
        </p:nvSpPr>
        <p:spPr>
          <a:xfrm>
            <a:off x="4286248" y="3047999"/>
            <a:ext cx="2143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站外推荐</a:t>
            </a:r>
          </a:p>
        </p:txBody>
      </p:sp>
      <p:sp>
        <p:nvSpPr>
          <p:cNvPr id="28" name="右箭头 27"/>
          <p:cNvSpPr/>
          <p:nvPr/>
        </p:nvSpPr>
        <p:spPr>
          <a:xfrm rot="5400000">
            <a:off x="1303242" y="4124628"/>
            <a:ext cx="296899" cy="1776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矩形 28"/>
          <p:cNvSpPr/>
          <p:nvPr/>
        </p:nvSpPr>
        <p:spPr>
          <a:xfrm>
            <a:off x="4357686" y="3546275"/>
            <a:ext cx="21431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电商网站提供</a:t>
            </a:r>
            <a:endParaRPr lang="en-US" altLang="zh-CN" sz="105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用户购物阶段数据</a:t>
            </a:r>
          </a:p>
        </p:txBody>
      </p:sp>
      <p:sp>
        <p:nvSpPr>
          <p:cNvPr id="32" name="矩形 31"/>
          <p:cNvSpPr/>
          <p:nvPr/>
        </p:nvSpPr>
        <p:spPr>
          <a:xfrm>
            <a:off x="791386" y="4381507"/>
            <a:ext cx="15001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同一用户，访问搜狐</a:t>
            </a:r>
          </a:p>
        </p:txBody>
      </p:sp>
      <p:sp>
        <p:nvSpPr>
          <p:cNvPr id="33" name="右箭头 32"/>
          <p:cNvSpPr/>
          <p:nvPr/>
        </p:nvSpPr>
        <p:spPr>
          <a:xfrm rot="5400000">
            <a:off x="1303242" y="4822161"/>
            <a:ext cx="296899" cy="1776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4" name="右箭头 33"/>
          <p:cNvSpPr/>
          <p:nvPr/>
        </p:nvSpPr>
        <p:spPr>
          <a:xfrm rot="5400000">
            <a:off x="3297906" y="4124628"/>
            <a:ext cx="296899" cy="1776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5" name="矩形 34"/>
          <p:cNvSpPr/>
          <p:nvPr/>
        </p:nvSpPr>
        <p:spPr>
          <a:xfrm>
            <a:off x="2643174" y="5143512"/>
            <a:ext cx="15716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匹配与关键词对应标签</a:t>
            </a:r>
          </a:p>
        </p:txBody>
      </p:sp>
      <p:sp>
        <p:nvSpPr>
          <p:cNvPr id="36" name="右箭头 35"/>
          <p:cNvSpPr/>
          <p:nvPr/>
        </p:nvSpPr>
        <p:spPr>
          <a:xfrm rot="5400000">
            <a:off x="3297906" y="4811012"/>
            <a:ext cx="296899" cy="1776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7" name="右箭头 36"/>
          <p:cNvSpPr/>
          <p:nvPr/>
        </p:nvSpPr>
        <p:spPr>
          <a:xfrm rot="5400000">
            <a:off x="3297906" y="5573017"/>
            <a:ext cx="296899" cy="1776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8" name="右箭头 37"/>
          <p:cNvSpPr/>
          <p:nvPr/>
        </p:nvSpPr>
        <p:spPr>
          <a:xfrm rot="5400000">
            <a:off x="5226732" y="4155405"/>
            <a:ext cx="296899" cy="1776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9" name="右箭头 38"/>
          <p:cNvSpPr/>
          <p:nvPr/>
        </p:nvSpPr>
        <p:spPr>
          <a:xfrm rot="5400000">
            <a:off x="5226732" y="5192014"/>
            <a:ext cx="296899" cy="1776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0" name="标题 1"/>
          <p:cNvSpPr txBox="1">
            <a:spLocks/>
          </p:cNvSpPr>
          <p:nvPr/>
        </p:nvSpPr>
        <p:spPr>
          <a:xfrm>
            <a:off x="1000100" y="2662477"/>
            <a:ext cx="5715040" cy="86177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7397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41" name="图片 40" descr="1_副本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1238235"/>
            <a:ext cx="2500330" cy="4442253"/>
          </a:xfrm>
          <a:prstGeom prst="rect">
            <a:avLst/>
          </a:prstGeom>
        </p:spPr>
      </p:pic>
      <p:pic>
        <p:nvPicPr>
          <p:cNvPr id="42" name="图片 41" descr="1_副本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6" y="1567989"/>
            <a:ext cx="1798042" cy="3194521"/>
          </a:xfrm>
          <a:prstGeom prst="rect">
            <a:avLst/>
          </a:prstGeom>
        </p:spPr>
      </p:pic>
      <p:pic>
        <p:nvPicPr>
          <p:cNvPr id="44" name="图片 43" descr="1_副本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476230"/>
            <a:ext cx="2066102" cy="3670775"/>
          </a:xfrm>
          <a:prstGeom prst="rect">
            <a:avLst/>
          </a:prstGeom>
        </p:spPr>
      </p:pic>
      <p:pic>
        <p:nvPicPr>
          <p:cNvPr id="45" name="图片 44" descr="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634" y="1619262"/>
            <a:ext cx="1072227" cy="1904989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0" y="380979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4400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定制化定向功能</a:t>
            </a:r>
          </a:p>
        </p:txBody>
      </p:sp>
      <p:pic>
        <p:nvPicPr>
          <p:cNvPr id="43" name="图片 42" descr="图片3_副本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534" y="95227"/>
            <a:ext cx="2358928" cy="4191029"/>
          </a:xfrm>
          <a:prstGeom prst="rect">
            <a:avLst/>
          </a:prstGeom>
        </p:spPr>
      </p:pic>
      <p:pic>
        <p:nvPicPr>
          <p:cNvPr id="47" name="图片 46" descr="图片4_副本.png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3768" y="857233"/>
            <a:ext cx="1643042" cy="2919137"/>
          </a:xfrm>
          <a:prstGeom prst="rect">
            <a:avLst/>
          </a:prstGeom>
        </p:spPr>
      </p:pic>
      <p:sp>
        <p:nvSpPr>
          <p:cNvPr id="48" name="右箭头 47"/>
          <p:cNvSpPr/>
          <p:nvPr/>
        </p:nvSpPr>
        <p:spPr>
          <a:xfrm>
            <a:off x="7215206" y="2247592"/>
            <a:ext cx="180000" cy="384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357950" y="3047997"/>
            <a:ext cx="2143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新客推荐</a:t>
            </a:r>
            <a:endParaRPr lang="en-US" altLang="zh-CN" sz="18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929454" y="4480993"/>
            <a:ext cx="21431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分析行为相似性</a:t>
            </a:r>
            <a:endParaRPr lang="en-US" altLang="zh-CN" sz="105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找到潜在用户</a:t>
            </a:r>
          </a:p>
        </p:txBody>
      </p:sp>
      <p:sp>
        <p:nvSpPr>
          <p:cNvPr id="51" name="矩形 50"/>
          <p:cNvSpPr/>
          <p:nvPr/>
        </p:nvSpPr>
        <p:spPr>
          <a:xfrm>
            <a:off x="7000892" y="5502491"/>
            <a:ext cx="10715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展示对应广告</a:t>
            </a:r>
          </a:p>
        </p:txBody>
      </p:sp>
      <p:sp>
        <p:nvSpPr>
          <p:cNvPr id="52" name="矩形 51"/>
          <p:cNvSpPr/>
          <p:nvPr/>
        </p:nvSpPr>
        <p:spPr>
          <a:xfrm>
            <a:off x="6429388" y="3619501"/>
            <a:ext cx="21431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客户提供种子用户</a:t>
            </a:r>
          </a:p>
        </p:txBody>
      </p:sp>
      <p:sp>
        <p:nvSpPr>
          <p:cNvPr id="53" name="右箭头 52"/>
          <p:cNvSpPr/>
          <p:nvPr/>
        </p:nvSpPr>
        <p:spPr>
          <a:xfrm rot="5400000">
            <a:off x="7298434" y="4133381"/>
            <a:ext cx="296899" cy="1776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4" name="右箭头 53"/>
          <p:cNvSpPr/>
          <p:nvPr/>
        </p:nvSpPr>
        <p:spPr>
          <a:xfrm rot="5400000">
            <a:off x="7298434" y="5169990"/>
            <a:ext cx="296899" cy="1776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5000628" y="2095491"/>
            <a:ext cx="7143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4800" i="1" dirty="0">
                <a:solidFill>
                  <a:srgbClr val="FFC000"/>
                </a:solidFill>
                <a:latin typeface="Arial Black" pitchFamily="34" charset="0"/>
                <a:cs typeface="Aharoni" pitchFamily="2" charset="-79"/>
              </a:rPr>
              <a:t>3</a:t>
            </a:r>
            <a:endParaRPr lang="zh-CN" altLang="en-US" sz="4800" i="1" dirty="0">
              <a:solidFill>
                <a:srgbClr val="FFC000"/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1142976" y="2095491"/>
            <a:ext cx="7143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4800" i="1" dirty="0" smtClean="0">
                <a:solidFill>
                  <a:srgbClr val="FFC000"/>
                </a:solidFill>
                <a:latin typeface="Arial Black" pitchFamily="34" charset="0"/>
                <a:cs typeface="Aharoni" pitchFamily="2" charset="-79"/>
              </a:rPr>
              <a:t>1</a:t>
            </a:r>
            <a:endParaRPr lang="zh-CN" altLang="en-US" sz="4800" i="1" dirty="0">
              <a:solidFill>
                <a:srgbClr val="FFC000"/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3000364" y="2095491"/>
            <a:ext cx="7143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4800" i="1" dirty="0" smtClean="0">
                <a:solidFill>
                  <a:srgbClr val="FFC000"/>
                </a:solidFill>
                <a:latin typeface="Arial Black" pitchFamily="34" charset="0"/>
                <a:cs typeface="Aharoni" pitchFamily="2" charset="-79"/>
              </a:rPr>
              <a:t>2</a:t>
            </a:r>
            <a:endParaRPr lang="zh-CN" altLang="en-US" sz="4800" i="1" dirty="0">
              <a:solidFill>
                <a:srgbClr val="FFC000"/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7072330" y="2095491"/>
            <a:ext cx="7143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4800" i="1" dirty="0" smtClean="0">
                <a:solidFill>
                  <a:srgbClr val="FFC000"/>
                </a:solidFill>
                <a:latin typeface="Arial Black" pitchFamily="34" charset="0"/>
                <a:cs typeface="Aharoni" pitchFamily="2" charset="-79"/>
              </a:rPr>
              <a:t>4</a:t>
            </a:r>
            <a:endParaRPr lang="zh-CN" altLang="en-US" sz="4800" i="1" dirty="0">
              <a:solidFill>
                <a:srgbClr val="FFC000"/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71473" y="6108167"/>
            <a:ext cx="1645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200-300% ROI↑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2571737" y="6096019"/>
            <a:ext cx="1588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50-100% ROI 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从电商角度看推荐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866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357298"/>
            <a:ext cx="3734152" cy="219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63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357298"/>
            <a:ext cx="4143404" cy="2161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1285852" y="3000372"/>
            <a:ext cx="2357454" cy="50006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16472" y="1813222"/>
            <a:ext cx="1527494" cy="97283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66311" name="Picture 7" descr="C:\Users\pengliubj8588\Desktop\Us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3857628"/>
            <a:ext cx="866764" cy="866764"/>
          </a:xfrm>
          <a:prstGeom prst="rect">
            <a:avLst/>
          </a:prstGeom>
          <a:noFill/>
        </p:spPr>
      </p:pic>
      <p:pic>
        <p:nvPicPr>
          <p:cNvPr id="866312" name="Picture 8" descr="C:\Users\pengliubj8588\Desktop\User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5357826"/>
            <a:ext cx="1000132" cy="1000132"/>
          </a:xfrm>
          <a:prstGeom prst="rect">
            <a:avLst/>
          </a:prstGeom>
          <a:noFill/>
        </p:spPr>
      </p:pic>
      <p:pic>
        <p:nvPicPr>
          <p:cNvPr id="86631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0562" y="4214818"/>
            <a:ext cx="4214842" cy="237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矩形 15"/>
          <p:cNvSpPr/>
          <p:nvPr/>
        </p:nvSpPr>
        <p:spPr>
          <a:xfrm>
            <a:off x="5143504" y="4643446"/>
            <a:ext cx="1527494" cy="150019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rot="16200000" flipV="1">
            <a:off x="1964513" y="2893215"/>
            <a:ext cx="1428760" cy="5000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3357554" y="2285992"/>
            <a:ext cx="3071834" cy="164307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714480" y="3000372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站内推荐</a:t>
            </a:r>
            <a:endParaRPr lang="zh-CN" altLang="en-US" sz="2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39250" y="2320911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站外推荐</a:t>
            </a:r>
            <a:endParaRPr lang="zh-CN" altLang="en-US" sz="2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69480" y="5643578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新客推荐</a:t>
            </a:r>
            <a:endParaRPr lang="zh-CN" altLang="en-US" sz="2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箭头连接符 31"/>
          <p:cNvCxnSpPr>
            <a:stCxn id="866312" idx="3"/>
          </p:cNvCxnSpPr>
          <p:nvPr/>
        </p:nvCxnSpPr>
        <p:spPr>
          <a:xfrm>
            <a:off x="3571868" y="5857892"/>
            <a:ext cx="1285884" cy="35719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上下箭头 35"/>
          <p:cNvSpPr/>
          <p:nvPr/>
        </p:nvSpPr>
        <p:spPr>
          <a:xfrm>
            <a:off x="928662" y="4714884"/>
            <a:ext cx="571504" cy="642942"/>
          </a:xfrm>
          <a:prstGeom prst="upDownArrow">
            <a:avLst>
              <a:gd name="adj1" fmla="val 54777"/>
              <a:gd name="adj2" fmla="val 332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53036" y="3883887"/>
            <a:ext cx="26473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pv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 …, search: …, </a:t>
            </a: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adc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 …, share: 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25740" y="5429264"/>
            <a:ext cx="26473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pv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 …, search: …, </a:t>
            </a: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adc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 …, share: 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486518" y="481361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看起来很相似！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广告流量交易方式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00034" y="2857496"/>
            <a:ext cx="8072494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5400000" flipH="1" flipV="1">
            <a:off x="3536943" y="3821909"/>
            <a:ext cx="4642676" cy="7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5400000" flipH="1" flipV="1">
            <a:off x="2072067" y="4358091"/>
            <a:ext cx="3428230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5400000" flipH="1" flipV="1">
            <a:off x="285720" y="4357694"/>
            <a:ext cx="3429024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6200000" flipV="1">
            <a:off x="5822165" y="4393412"/>
            <a:ext cx="3500462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646768" y="329104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实时竞价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(RTBD)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143108" y="3286124"/>
            <a:ext cx="1487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优选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(Preferred)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571736" y="308592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网络优化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(Network </a:t>
            </a: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Optimization)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827087" y="3084336"/>
            <a:ext cx="17823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担保投送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(Guaranteed </a:t>
            </a: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Delivery)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500958" y="3429000"/>
            <a:ext cx="121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CPT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85852" y="1428736"/>
            <a:ext cx="40043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程序交易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2800" smtClean="0">
                <a:latin typeface="微软雅黑" pitchFamily="34" charset="-122"/>
                <a:ea typeface="微软雅黑" pitchFamily="34" charset="-122"/>
              </a:rPr>
              <a:t>Programmatic Trade)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839254" y="1428736"/>
            <a:ext cx="28886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优先销售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(Premium Sale)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2910" y="535782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实时竞价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(RTBS)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61811" y="5143512"/>
            <a:ext cx="14103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组合优化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(Portfolio </a:t>
            </a: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selection)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43108" y="5357826"/>
            <a:ext cx="1487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优选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(Preferred)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2449" y="4457650"/>
            <a:ext cx="659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Adx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71934" y="4457650"/>
            <a:ext cx="1607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Ad network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87252" y="4454184"/>
            <a:ext cx="1354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Ad server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37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8976"/>
            <a:ext cx="8229600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在线广告市场结构示意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403648" y="4437112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DSP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403648" y="1700808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Media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851920" y="1700808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Media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300192" y="1700808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Media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403648" y="2564904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Ad net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851920" y="3501008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Ad net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851920" y="2564904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Adx</a:t>
            </a:r>
            <a:endParaRPr lang="en-US" altLang="zh-CN" sz="2000" baseline="-250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300192" y="4437112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DSP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</a:p>
        </p:txBody>
      </p:sp>
      <p:cxnSp>
        <p:nvCxnSpPr>
          <p:cNvPr id="13" name="直接箭头连接符 12"/>
          <p:cNvCxnSpPr>
            <a:stCxn id="12" idx="2"/>
            <a:endCxn id="16" idx="0"/>
          </p:cNvCxnSpPr>
          <p:nvPr/>
        </p:nvCxnSpPr>
        <p:spPr>
          <a:xfrm>
            <a:off x="7020272" y="4941168"/>
            <a:ext cx="0" cy="28803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1403648" y="5229200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Agency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851920" y="4437112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ATD</a:t>
            </a:r>
            <a:endParaRPr lang="en-US" altLang="zh-CN" sz="2000" baseline="-250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300192" y="5229200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Advertiser</a:t>
            </a:r>
            <a:endParaRPr lang="en-US" altLang="zh-CN" sz="2000" baseline="-250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300192" y="2564904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SSP</a:t>
            </a:r>
            <a:endParaRPr lang="en-US" altLang="zh-CN" sz="2000" baseline="-250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0" name="直接箭头连接符 19"/>
          <p:cNvCxnSpPr>
            <a:stCxn id="19" idx="2"/>
            <a:endCxn id="12" idx="0"/>
          </p:cNvCxnSpPr>
          <p:nvPr/>
        </p:nvCxnSpPr>
        <p:spPr>
          <a:xfrm>
            <a:off x="7020272" y="3068960"/>
            <a:ext cx="0" cy="136815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1" idx="3"/>
          </p:cNvCxnSpPr>
          <p:nvPr/>
        </p:nvCxnSpPr>
        <p:spPr>
          <a:xfrm>
            <a:off x="5292080" y="2816932"/>
            <a:ext cx="1008112" cy="162018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572000" y="3068960"/>
            <a:ext cx="0" cy="43204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2"/>
            <a:endCxn id="15" idx="0"/>
          </p:cNvCxnSpPr>
          <p:nvPr/>
        </p:nvCxnSpPr>
        <p:spPr>
          <a:xfrm>
            <a:off x="4572000" y="4005064"/>
            <a:ext cx="0" cy="43204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2"/>
            <a:endCxn id="19" idx="0"/>
          </p:cNvCxnSpPr>
          <p:nvPr/>
        </p:nvCxnSpPr>
        <p:spPr>
          <a:xfrm>
            <a:off x="7020272" y="2204864"/>
            <a:ext cx="0" cy="36004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572000" y="2564904"/>
            <a:ext cx="0" cy="50405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7" idx="2"/>
            <a:endCxn id="11" idx="0"/>
          </p:cNvCxnSpPr>
          <p:nvPr/>
        </p:nvCxnSpPr>
        <p:spPr>
          <a:xfrm>
            <a:off x="4572000" y="2204864"/>
            <a:ext cx="0" cy="36004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9" idx="3"/>
            <a:endCxn id="11" idx="1"/>
          </p:cNvCxnSpPr>
          <p:nvPr/>
        </p:nvCxnSpPr>
        <p:spPr>
          <a:xfrm>
            <a:off x="2843808" y="2816932"/>
            <a:ext cx="1008112" cy="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1" idx="1"/>
            <a:endCxn id="11" idx="3"/>
          </p:cNvCxnSpPr>
          <p:nvPr/>
        </p:nvCxnSpPr>
        <p:spPr>
          <a:xfrm>
            <a:off x="3851920" y="2816932"/>
            <a:ext cx="1440160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2843808" y="3068960"/>
            <a:ext cx="1008112" cy="144016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3851920" y="5229200"/>
            <a:ext cx="1440160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Agency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2843808" y="2996952"/>
            <a:ext cx="1008112" cy="151216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" idx="2"/>
          </p:cNvCxnSpPr>
          <p:nvPr/>
        </p:nvCxnSpPr>
        <p:spPr>
          <a:xfrm>
            <a:off x="2123728" y="2204864"/>
            <a:ext cx="0" cy="36004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" idx="2"/>
            <a:endCxn id="14" idx="0"/>
          </p:cNvCxnSpPr>
          <p:nvPr/>
        </p:nvCxnSpPr>
        <p:spPr>
          <a:xfrm>
            <a:off x="2123728" y="4941168"/>
            <a:ext cx="0" cy="28803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9" idx="1"/>
            <a:endCxn id="11" idx="3"/>
          </p:cNvCxnSpPr>
          <p:nvPr/>
        </p:nvCxnSpPr>
        <p:spPr>
          <a:xfrm flipH="1">
            <a:off x="5292080" y="2816932"/>
            <a:ext cx="1008112" cy="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15" idx="1"/>
          </p:cNvCxnSpPr>
          <p:nvPr/>
        </p:nvCxnSpPr>
        <p:spPr>
          <a:xfrm flipH="1">
            <a:off x="2843808" y="4689140"/>
            <a:ext cx="1008112" cy="61206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572000" y="4941168"/>
            <a:ext cx="0" cy="28803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10" idx="3"/>
            <a:endCxn id="16" idx="1"/>
          </p:cNvCxnSpPr>
          <p:nvPr/>
        </p:nvCxnSpPr>
        <p:spPr>
          <a:xfrm>
            <a:off x="5292080" y="3753036"/>
            <a:ext cx="1008112" cy="172819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8" idx="1"/>
            <a:endCxn id="10" idx="3"/>
          </p:cNvCxnSpPr>
          <p:nvPr/>
        </p:nvCxnSpPr>
        <p:spPr>
          <a:xfrm flipH="1">
            <a:off x="5292080" y="1952836"/>
            <a:ext cx="1008112" cy="18002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2"/>
            <a:endCxn id="10" idx="3"/>
          </p:cNvCxnSpPr>
          <p:nvPr/>
        </p:nvCxnSpPr>
        <p:spPr>
          <a:xfrm flipH="1">
            <a:off x="5292080" y="3068960"/>
            <a:ext cx="1728192" cy="684076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媒体概念的差异化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1501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13" y="1340768"/>
            <a:ext cx="4818851" cy="515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3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供应方平台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/>
            </a:r>
            <a:b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</a:br>
            <a:r>
              <a:rPr lang="en-US" altLang="zh-CN" sz="36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(Supply Side Platform)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14488"/>
            <a:ext cx="8229600" cy="4572032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目的</a:t>
            </a:r>
            <a:r>
              <a:rPr lang="en-US" altLang="zh-CN" sz="28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altLang="zh-CN" sz="2600" dirty="0" smtClean="0"/>
              <a:t>Automate and optimize the selling of web publishers online media space.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关键特征</a:t>
            </a:r>
            <a:r>
              <a:rPr lang="en-US" altLang="zh-CN" dirty="0" smtClean="0">
                <a:solidFill>
                  <a:schemeClr val="tx1"/>
                </a:solidFill>
              </a:rPr>
              <a:t>: </a:t>
            </a:r>
          </a:p>
          <a:p>
            <a:pPr lvl="1"/>
            <a:r>
              <a:rPr lang="zh-CN" altLang="en-US" sz="2600" dirty="0" smtClean="0"/>
              <a:t>提供媒体端的用户划分和售卖能力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可以灵活接入多种变现方式</a:t>
            </a:r>
            <a:endParaRPr lang="en-US" altLang="zh-CN" sz="2600" dirty="0" smtClean="0"/>
          </a:p>
          <a:p>
            <a:pPr lvl="1"/>
            <a:r>
              <a:rPr lang="zh-CN" altLang="en-US" sz="2600" dirty="0" smtClean="0">
                <a:solidFill>
                  <a:schemeClr val="tx1"/>
                </a:solidFill>
              </a:rPr>
              <a:t>收益管理</a:t>
            </a:r>
            <a:r>
              <a:rPr lang="en-US" altLang="zh-CN" sz="2600" dirty="0" smtClean="0">
                <a:solidFill>
                  <a:schemeClr val="tx1"/>
                </a:solidFill>
              </a:rPr>
              <a:t>: </a:t>
            </a:r>
            <a:r>
              <a:rPr lang="zh-CN" altLang="en-US" sz="2600" dirty="0" smtClean="0"/>
              <a:t>统一</a:t>
            </a:r>
            <a:r>
              <a:rPr lang="en-US" altLang="zh-CN" sz="2600" dirty="0" smtClean="0">
                <a:solidFill>
                  <a:schemeClr val="tx1"/>
                </a:solidFill>
              </a:rPr>
              <a:t>Network optimization</a:t>
            </a:r>
            <a:r>
              <a:rPr lang="zh-CN" altLang="en-US" sz="2600" dirty="0" smtClean="0">
                <a:solidFill>
                  <a:schemeClr val="tx1"/>
                </a:solidFill>
              </a:rPr>
              <a:t>与</a:t>
            </a:r>
            <a:r>
              <a:rPr lang="en-US" altLang="zh-CN" sz="2600" dirty="0" smtClean="0">
                <a:solidFill>
                  <a:schemeClr val="tx1"/>
                </a:solidFill>
              </a:rPr>
              <a:t>RTB</a:t>
            </a:r>
          </a:p>
          <a:p>
            <a:r>
              <a:rPr lang="zh-CN" altLang="en-US" dirty="0" smtClean="0"/>
              <a:t>代表</a:t>
            </a:r>
            <a:r>
              <a:rPr lang="en-US" altLang="zh-CN" dirty="0" smtClean="0"/>
              <a:t>: </a:t>
            </a:r>
          </a:p>
          <a:p>
            <a:pPr lvl="1"/>
            <a:r>
              <a:rPr lang="en-US" altLang="zh-CN" sz="2600" dirty="0" err="1" smtClean="0"/>
              <a:t>AdMeld</a:t>
            </a:r>
            <a:r>
              <a:rPr lang="en-US" altLang="zh-CN" sz="2600" dirty="0" smtClean="0"/>
              <a:t>, Rubicon, </a:t>
            </a:r>
            <a:r>
              <a:rPr lang="en-US" altLang="zh-CN" sz="2600" dirty="0" err="1" smtClean="0"/>
              <a:t>Pubmatic</a:t>
            </a:r>
            <a:endParaRPr lang="en-US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24483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714908"/>
          </a:xfrm>
        </p:spPr>
        <p:txBody>
          <a:bodyPr/>
          <a:lstStyle/>
          <a:p>
            <a:r>
              <a:rPr lang="zh-CN" altLang="en-US" dirty="0" smtClean="0"/>
              <a:t>核心功能：</a:t>
            </a:r>
            <a:endParaRPr lang="en-US" altLang="zh-CN" dirty="0" smtClean="0"/>
          </a:p>
          <a:p>
            <a:pPr lvl="1"/>
            <a:r>
              <a:rPr lang="en-US" altLang="zh-CN" sz="2600" dirty="0" smtClean="0"/>
              <a:t>Yield Optimizer</a:t>
            </a:r>
            <a:r>
              <a:rPr lang="zh-CN" altLang="en-US" sz="2600" dirty="0" smtClean="0"/>
              <a:t>，统一优化</a:t>
            </a:r>
            <a:r>
              <a:rPr lang="en-US" altLang="zh-CN" sz="2600" dirty="0" smtClean="0"/>
              <a:t>premium sales, network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RTB</a:t>
            </a:r>
            <a:r>
              <a:rPr lang="zh-CN" altLang="en-US" sz="2600" dirty="0" smtClean="0"/>
              <a:t>流量，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以优化媒体利益为目标</a:t>
            </a:r>
            <a:endParaRPr lang="en-US" altLang="zh-CN" sz="2600" dirty="0" smtClean="0"/>
          </a:p>
          <a:p>
            <a:r>
              <a:rPr lang="zh-CN" altLang="en-US" dirty="0" smtClean="0"/>
              <a:t>其他心得：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起主要作用的部分除了</a:t>
            </a:r>
            <a:r>
              <a:rPr lang="en-US" altLang="zh-CN" sz="2600" dirty="0" smtClean="0"/>
              <a:t>RTB</a:t>
            </a:r>
            <a:r>
              <a:rPr lang="zh-CN" altLang="en-US" sz="2600" dirty="0" smtClean="0"/>
              <a:t>，还有多</a:t>
            </a:r>
            <a:r>
              <a:rPr lang="en-US" altLang="zh-CN" sz="2600" dirty="0" smtClean="0"/>
              <a:t>network</a:t>
            </a:r>
            <a:r>
              <a:rPr lang="zh-CN" altLang="en-US" sz="2600" dirty="0" smtClean="0"/>
              <a:t>接入时</a:t>
            </a:r>
            <a:r>
              <a:rPr lang="en-US" altLang="zh-CN" sz="2600" dirty="0" err="1" smtClean="0"/>
              <a:t>eCPM</a:t>
            </a:r>
            <a:r>
              <a:rPr lang="zh-CN" altLang="en-US" sz="2600" dirty="0" smtClean="0"/>
              <a:t>的估计和选择。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会从</a:t>
            </a:r>
            <a:r>
              <a:rPr lang="en-US" altLang="zh-CN" sz="2600" dirty="0" smtClean="0"/>
              <a:t>DMP</a:t>
            </a:r>
            <a:r>
              <a:rPr lang="zh-CN" altLang="en-US" sz="2600" dirty="0" smtClean="0"/>
              <a:t>购买标签数据用于优化广告效果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主要进行广告位和时间维度上</a:t>
            </a:r>
            <a:r>
              <a:rPr lang="en-US" altLang="zh-CN" sz="2600" dirty="0" err="1" smtClean="0"/>
              <a:t>eCPM</a:t>
            </a:r>
            <a:r>
              <a:rPr lang="zh-CN" altLang="en-US" sz="2600" dirty="0" smtClean="0"/>
              <a:t>估计和流量切分</a:t>
            </a:r>
            <a:endParaRPr lang="en-US" altLang="zh-CN" sz="2600" dirty="0" smtClean="0"/>
          </a:p>
        </p:txBody>
      </p:sp>
      <p:pic>
        <p:nvPicPr>
          <p:cNvPr id="1026" name="Picture 2" descr="C:\Users\pengliubj8588\Desktop\admeld_204x1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357166"/>
            <a:ext cx="1943100" cy="95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2805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683568" y="1643050"/>
            <a:ext cx="7772400" cy="2143140"/>
          </a:xfrm>
        </p:spPr>
        <p:txBody>
          <a:bodyPr/>
          <a:lstStyle/>
          <a:p>
            <a:pPr eaLnBrk="1" hangingPunct="1"/>
            <a:r>
              <a:rPr lang="zh-CN" altLang="en-US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在线广告</a:t>
            </a:r>
            <a:r>
              <a:rPr lang="zh-CN" altLang="en-US" sz="6000" b="1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新问题</a:t>
            </a:r>
            <a:endParaRPr lang="zh-CN" altLang="en-US" sz="6000" b="1" dirty="0" smtClean="0">
              <a:solidFill>
                <a:schemeClr val="accent6">
                  <a:lumMod val="50000"/>
                </a:schemeClr>
              </a:solidFill>
              <a:latin typeface="华文仿宋" pitchFamily="2" charset="-122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936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社会化营销思路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28192"/>
            <a:ext cx="8229600" cy="4829766"/>
          </a:xfrm>
        </p:spPr>
        <p:txBody>
          <a:bodyPr/>
          <a:lstStyle/>
          <a:p>
            <a:r>
              <a:rPr lang="zh-CN" altLang="en-US" sz="3600" dirty="0"/>
              <a:t>自媒体</a:t>
            </a:r>
            <a:r>
              <a:rPr lang="zh-CN" altLang="en-US" sz="3600" dirty="0" smtClean="0"/>
              <a:t>时代</a:t>
            </a:r>
            <a:r>
              <a:rPr lang="en-US" altLang="zh-CN" sz="36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zh-CN" altLang="en-US" sz="2900" dirty="0" smtClean="0"/>
              <a:t>在社交网络上，每个人都是一个微型媒体</a:t>
            </a:r>
            <a:endParaRPr lang="en-US" altLang="zh-CN" sz="2900" dirty="0" smtClean="0"/>
          </a:p>
          <a:p>
            <a:pPr lvl="1"/>
            <a:r>
              <a:rPr lang="zh-CN" altLang="en-US" sz="2900" dirty="0"/>
              <a:t>个人</a:t>
            </a:r>
            <a:r>
              <a:rPr lang="zh-CN" altLang="en-US" sz="2900" dirty="0" smtClean="0"/>
              <a:t>虽然影响规模有限，却能够非常有效和精准地影响周围的人</a:t>
            </a:r>
            <a:endParaRPr lang="en-US" altLang="zh-CN" sz="2900" dirty="0" smtClean="0"/>
          </a:p>
          <a:p>
            <a:r>
              <a:rPr lang="zh-CN" altLang="en-US" sz="3600" dirty="0" smtClean="0"/>
              <a:t>广告新思路</a:t>
            </a:r>
            <a:r>
              <a:rPr lang="en-US" altLang="zh-CN" sz="3600" dirty="0" smtClean="0"/>
              <a:t>:</a:t>
            </a:r>
            <a:endParaRPr lang="en-US" altLang="zh-CN" sz="3600" dirty="0"/>
          </a:p>
          <a:p>
            <a:pPr lvl="1"/>
            <a:r>
              <a:rPr lang="zh-CN" altLang="en-US" dirty="0" smtClean="0"/>
              <a:t>将广告作为广告主发出的的自媒体信息来运营和传播</a:t>
            </a:r>
            <a:endParaRPr lang="en-US" altLang="zh-CN" sz="2600" dirty="0"/>
          </a:p>
          <a:p>
            <a:pPr lvl="1"/>
            <a:r>
              <a:rPr lang="zh-CN" altLang="en-US" dirty="0" smtClean="0"/>
              <a:t>广告技术从瞄准个人，到激发社会关系带来的放大效应，形成营销的“</a:t>
            </a:r>
            <a:r>
              <a:rPr lang="zh-CN" altLang="en-US" dirty="0" smtClean="0">
                <a:solidFill>
                  <a:srgbClr val="E76F25"/>
                </a:solidFill>
              </a:rPr>
              <a:t>温度</a:t>
            </a:r>
            <a:r>
              <a:rPr lang="zh-CN" altLang="en-US" dirty="0" smtClean="0"/>
              <a:t>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49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社交网络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广告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0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2736304" cy="371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2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63140"/>
            <a:ext cx="4696544" cy="341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83568" y="2660383"/>
            <a:ext cx="2736304" cy="117902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345542" y="1490034"/>
            <a:ext cx="1354705" cy="79208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8921" y="5271591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新浪微博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3213" y="5318961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(QQ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63688" y="5949280"/>
            <a:ext cx="4968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>
                <a:solidFill>
                  <a:srgbClr val="E76F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2800" dirty="0" smtClean="0">
                <a:solidFill>
                  <a:srgbClr val="E76F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的社交广告缺乏温度感</a:t>
            </a:r>
            <a:endParaRPr lang="zh-CN" altLang="en-US" sz="2800" dirty="0">
              <a:solidFill>
                <a:srgbClr val="E76F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1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zh-CN" altLang="en-US" sz="4000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移动</a:t>
            </a:r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广告的机遇和挑战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28192"/>
            <a:ext cx="8229600" cy="4829766"/>
          </a:xfrm>
        </p:spPr>
        <p:txBody>
          <a:bodyPr/>
          <a:lstStyle/>
          <a:p>
            <a:r>
              <a:rPr lang="zh-CN" altLang="en-US" sz="3600" dirty="0" smtClean="0">
                <a:solidFill>
                  <a:schemeClr val="tx1"/>
                </a:solidFill>
              </a:rPr>
              <a:t>机遇</a:t>
            </a:r>
            <a:r>
              <a:rPr lang="en-US" altLang="zh-CN" sz="36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zh-CN" altLang="en-US" sz="2900" dirty="0" smtClean="0"/>
              <a:t>快速增长的移动用户群</a:t>
            </a:r>
            <a:endParaRPr lang="en-US" altLang="zh-CN" sz="2900" dirty="0" smtClean="0"/>
          </a:p>
          <a:p>
            <a:pPr lvl="1"/>
            <a:r>
              <a:rPr lang="zh-CN" altLang="en-US" sz="2900" dirty="0"/>
              <a:t>对</a:t>
            </a:r>
            <a:r>
              <a:rPr lang="zh-CN" altLang="en-US" sz="2900" dirty="0" smtClean="0"/>
              <a:t>用户行为全天候监测和分析的可能性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精准地理位置带来大量潜在的</a:t>
            </a:r>
            <a:r>
              <a:rPr lang="en-US" altLang="zh-CN" sz="2900" dirty="0" smtClean="0"/>
              <a:t>O2O</a:t>
            </a:r>
            <a:r>
              <a:rPr lang="zh-CN" altLang="en-US" sz="2900" dirty="0" smtClean="0"/>
              <a:t>广告主</a:t>
            </a:r>
            <a:endParaRPr lang="en-US" altLang="zh-CN" sz="2900" dirty="0" smtClean="0"/>
          </a:p>
          <a:p>
            <a:r>
              <a:rPr lang="zh-CN" altLang="en-US" sz="3600" dirty="0"/>
              <a:t>挑战</a:t>
            </a:r>
            <a:r>
              <a:rPr lang="en-US" altLang="zh-CN" sz="3600" dirty="0"/>
              <a:t>:</a:t>
            </a:r>
          </a:p>
          <a:p>
            <a:pPr lvl="1"/>
            <a:r>
              <a:rPr lang="en-US" altLang="zh-CN" dirty="0" smtClean="0"/>
              <a:t>App</a:t>
            </a:r>
            <a:r>
              <a:rPr lang="zh-CN" altLang="en-US" dirty="0" smtClean="0"/>
              <a:t>生态体系造成了行为数据的割裂</a:t>
            </a:r>
            <a:endParaRPr lang="en-US" altLang="zh-CN" dirty="0"/>
          </a:p>
          <a:p>
            <a:pPr lvl="1"/>
            <a:r>
              <a:rPr lang="zh-CN" altLang="en-US" dirty="0" smtClean="0"/>
              <a:t>许多</a:t>
            </a:r>
            <a:r>
              <a:rPr lang="en-US" altLang="zh-CN" dirty="0" smtClean="0"/>
              <a:t>PC</a:t>
            </a:r>
            <a:r>
              <a:rPr lang="zh-CN" altLang="en-US" dirty="0" smtClean="0"/>
              <a:t>时代广告主移动化不够，无法消化流量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E76F25"/>
                </a:solidFill>
              </a:rPr>
              <a:t>移动广告的产品形态需要一次革命！</a:t>
            </a:r>
          </a:p>
          <a:p>
            <a:pPr marL="457200" lvl="1" indent="0">
              <a:buNone/>
            </a:pPr>
            <a:endParaRPr lang="zh-CN" alt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391356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目前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移动广告主要形式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0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423" y="1071115"/>
            <a:ext cx="2380812" cy="449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11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79630"/>
            <a:ext cx="2426596" cy="452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11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060" y="1070473"/>
            <a:ext cx="2389969" cy="453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22586" y="5631631"/>
            <a:ext cx="2132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条幅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(banner)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39952" y="5661248"/>
            <a:ext cx="1224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6567" y="5631631"/>
            <a:ext cx="2737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应用推荐、积分墙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1600" y="6146140"/>
            <a:ext cx="7272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800" dirty="0" smtClean="0">
                <a:solidFill>
                  <a:srgbClr val="E76F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800" dirty="0" smtClean="0">
                <a:solidFill>
                  <a:srgbClr val="E76F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广告的产品形式在移动设备上体验较差</a:t>
            </a:r>
            <a:endParaRPr lang="zh-CN" altLang="en-US" sz="2800" dirty="0">
              <a:solidFill>
                <a:srgbClr val="E76F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2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4908"/>
          </a:xfrm>
        </p:spPr>
        <p:txBody>
          <a:bodyPr/>
          <a:lstStyle/>
          <a:p>
            <a:r>
              <a:rPr lang="zh-CN" altLang="en-US" sz="2800" dirty="0"/>
              <a:t>全球第二大的移动广告网络</a:t>
            </a:r>
            <a:r>
              <a:rPr lang="en-US" altLang="zh-CN" sz="2800" dirty="0"/>
              <a:t>(</a:t>
            </a:r>
            <a:r>
              <a:rPr lang="zh-CN" altLang="en-US" sz="2800" dirty="0"/>
              <a:t>最大为</a:t>
            </a:r>
            <a:r>
              <a:rPr lang="en-US" altLang="zh-CN" sz="2800" dirty="0"/>
              <a:t>Google</a:t>
            </a:r>
            <a:r>
              <a:rPr lang="zh-CN" altLang="en-US" sz="2800" dirty="0"/>
              <a:t>旗下的</a:t>
            </a:r>
            <a:r>
              <a:rPr lang="en-US" altLang="zh-CN" sz="2800" dirty="0" err="1"/>
              <a:t>Admob</a:t>
            </a:r>
            <a:r>
              <a:rPr lang="en-US" altLang="zh-CN" sz="2800" dirty="0" smtClean="0"/>
              <a:t>)</a:t>
            </a:r>
          </a:p>
          <a:p>
            <a:r>
              <a:rPr lang="zh-CN" altLang="en-US" sz="2800" dirty="0"/>
              <a:t>除了条幅、开屏、插屏等传统广告形式，还有定制广告、智能广告、原生广告等新产品</a:t>
            </a:r>
            <a:endParaRPr lang="en-US" altLang="zh-CN" sz="2800" dirty="0"/>
          </a:p>
        </p:txBody>
      </p:sp>
      <p:pic>
        <p:nvPicPr>
          <p:cNvPr id="1517570" name="Picture 2" descr="C:\Users\liupeng3-pd\Desktop\1(563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84" y="96595"/>
            <a:ext cx="2592288" cy="117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" b="100000" l="3413" r="100000">
                        <a14:backgroundMark x1="11604" y1="7399" x2="11604" y2="7399"/>
                        <a14:backgroundMark x1="17065" y1="8744" x2="17065" y2="8744"/>
                        <a14:backgroundMark x1="10922" y1="10762" x2="10922" y2="10762"/>
                        <a14:backgroundMark x1="14334" y1="4709" x2="14334" y2="47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3645024"/>
            <a:ext cx="1779627" cy="2708920"/>
          </a:xfrm>
          <a:prstGeom prst="rect">
            <a:avLst/>
          </a:prstGeom>
        </p:spPr>
      </p:pic>
      <p:pic>
        <p:nvPicPr>
          <p:cNvPr id="6" name="Picture 23" descr="C:\Users\parul.raj\Desktop\Temp\Android_vector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9912" y="3645024"/>
            <a:ext cx="1656184" cy="2736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6570809" y="3726614"/>
            <a:ext cx="1529583" cy="2654714"/>
            <a:chOff x="5214127" y="1505335"/>
            <a:chExt cx="2140680" cy="4740632"/>
          </a:xfrm>
        </p:grpSpPr>
        <p:pic>
          <p:nvPicPr>
            <p:cNvPr id="7" name="Picture 41" descr="empty-iphone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127" y="1505335"/>
              <a:ext cx="2140680" cy="4740632"/>
            </a:xfrm>
            <a:prstGeom prst="rect">
              <a:avLst/>
            </a:prstGeom>
          </p:spPr>
        </p:pic>
        <p:grpSp>
          <p:nvGrpSpPr>
            <p:cNvPr id="8" name="Group 4"/>
            <p:cNvGrpSpPr/>
            <p:nvPr/>
          </p:nvGrpSpPr>
          <p:grpSpPr>
            <a:xfrm>
              <a:off x="5330607" y="2099181"/>
              <a:ext cx="1940863" cy="3686823"/>
              <a:chOff x="8615123" y="2917327"/>
              <a:chExt cx="3136748" cy="5358591"/>
            </a:xfrm>
          </p:grpSpPr>
          <p:grpSp>
            <p:nvGrpSpPr>
              <p:cNvPr id="9" name="Group 2"/>
              <p:cNvGrpSpPr/>
              <p:nvPr/>
            </p:nvGrpSpPr>
            <p:grpSpPr>
              <a:xfrm>
                <a:off x="8615123" y="2917327"/>
                <a:ext cx="3104975" cy="5358591"/>
                <a:chOff x="391423" y="1018891"/>
                <a:chExt cx="2769160" cy="4922951"/>
              </a:xfrm>
            </p:grpSpPr>
            <p:pic>
              <p:nvPicPr>
                <p:cNvPr id="11" name="Picture 2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423" y="1018891"/>
                  <a:ext cx="2769160" cy="4922951"/>
                </a:xfrm>
                <a:prstGeom prst="rect">
                  <a:avLst/>
                </a:prstGeom>
              </p:spPr>
            </p:pic>
            <p:pic>
              <p:nvPicPr>
                <p:cNvPr id="12" name="Picture 23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468508" y="4421020"/>
                  <a:ext cx="658540" cy="605482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10961731" y="6601350"/>
                <a:ext cx="790140" cy="680248"/>
              </a:xfrm>
              <a:prstGeom prst="rect">
                <a:avLst/>
              </a:prstGeom>
              <a:noFill/>
              <a:ln w="19050" cmpd="sng">
                <a:solidFill>
                  <a:srgbClr val="FF0000"/>
                </a:solidFill>
                <a:prstDash val="sysDash"/>
              </a:ln>
            </p:spPr>
            <p:txBody>
              <a:bodyPr wrap="square" lIns="91440" tIns="91440" rIns="91440" bIns="91440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000" dirty="0" err="1">
                  <a:solidFill>
                    <a:srgbClr val="000000"/>
                  </a:solidFill>
                  <a:latin typeface="Gill Sans" pitchFamily="1" charset="0"/>
                  <a:ea typeface="ヒラギノ角ゴ ProN W3" pitchFamily="1" charset="-128"/>
                  <a:sym typeface="Gill Sans" pitchFamily="1" charset="0"/>
                </a:endParaRPr>
              </a:p>
            </p:txBody>
          </p:sp>
        </p:grpSp>
      </p:grpSp>
      <p:cxnSp>
        <p:nvCxnSpPr>
          <p:cNvPr id="14" name="直接箭头连接符 13"/>
          <p:cNvCxnSpPr/>
          <p:nvPr/>
        </p:nvCxnSpPr>
        <p:spPr>
          <a:xfrm>
            <a:off x="1717397" y="3271537"/>
            <a:ext cx="1" cy="38693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059832" y="3284984"/>
            <a:ext cx="774086" cy="57606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932040" y="3271538"/>
            <a:ext cx="1638769" cy="45507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1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714908"/>
          </a:xfrm>
        </p:spPr>
        <p:txBody>
          <a:bodyPr/>
          <a:lstStyle/>
          <a:p>
            <a:r>
              <a:rPr lang="zh-CN" altLang="en-US" sz="2800" dirty="0" smtClean="0"/>
              <a:t>全球</a:t>
            </a:r>
            <a:r>
              <a:rPr lang="zh-CN" altLang="en-US" sz="2800" dirty="0"/>
              <a:t>最大</a:t>
            </a:r>
            <a:r>
              <a:rPr lang="zh-CN" altLang="en-US" sz="2800" dirty="0" smtClean="0"/>
              <a:t>的移动</a:t>
            </a:r>
            <a:r>
              <a:rPr lang="en-US" altLang="zh-CN" sz="2800" dirty="0" smtClean="0"/>
              <a:t>App</a:t>
            </a:r>
            <a:r>
              <a:rPr lang="zh-CN" altLang="en-US" sz="2800" dirty="0" smtClean="0"/>
              <a:t>推广联盟（</a:t>
            </a:r>
            <a:r>
              <a:rPr lang="en-US" altLang="zh-CN" sz="2800" dirty="0" smtClean="0"/>
              <a:t>Mobile Affiliate Network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r>
              <a:rPr lang="zh-CN" altLang="en-US" sz="2800" dirty="0" smtClean="0"/>
              <a:t>采用跟广告主</a:t>
            </a:r>
            <a:r>
              <a:rPr lang="en-US" altLang="zh-CN" sz="2800" dirty="0" smtClean="0"/>
              <a:t>CPA</a:t>
            </a:r>
            <a:r>
              <a:rPr lang="zh-CN" altLang="en-US" sz="2800" dirty="0" smtClean="0"/>
              <a:t>结算的方式，在</a:t>
            </a:r>
            <a:r>
              <a:rPr lang="en-US" altLang="zh-CN" sz="2800" dirty="0" smtClean="0"/>
              <a:t>App</a:t>
            </a:r>
            <a:r>
              <a:rPr lang="zh-CN" altLang="en-US" sz="2800" dirty="0" smtClean="0"/>
              <a:t>中嵌入</a:t>
            </a:r>
            <a:r>
              <a:rPr lang="en-US" altLang="zh-CN" sz="2800" dirty="0" smtClean="0"/>
              <a:t>SDK</a:t>
            </a:r>
            <a:r>
              <a:rPr lang="zh-CN" altLang="en-US" sz="2800" dirty="0" smtClean="0"/>
              <a:t>以跟踪转化</a:t>
            </a:r>
            <a:endParaRPr lang="en-US" altLang="zh-CN" sz="2800" dirty="0" smtClean="0"/>
          </a:p>
          <a:p>
            <a:r>
              <a:rPr lang="zh-CN" altLang="en-US" sz="2800" dirty="0"/>
              <a:t>主要面向海外</a:t>
            </a:r>
            <a:r>
              <a:rPr lang="zh-CN" altLang="en-US" sz="2800" dirty="0" smtClean="0"/>
              <a:t>市场，中国由于没有</a:t>
            </a:r>
            <a:r>
              <a:rPr lang="en-US" altLang="zh-CN" sz="2800" dirty="0" smtClean="0"/>
              <a:t>Google Play</a:t>
            </a:r>
            <a:r>
              <a:rPr lang="zh-CN" altLang="en-US" sz="2800" dirty="0" smtClean="0"/>
              <a:t>，移动应用市场较分散，此类业务不易开展。</a:t>
            </a:r>
            <a:endParaRPr lang="en-US" altLang="zh-CN" sz="2800" dirty="0"/>
          </a:p>
          <a:p>
            <a:r>
              <a:rPr lang="zh-CN" altLang="en-US" sz="2800" dirty="0" smtClean="0"/>
              <a:t>并非严格意义上的广告技术公司，与多种异质渠道合作，核心竞争力是面向多个推广渠道时的优化能力。</a:t>
            </a:r>
            <a:endParaRPr lang="en-US" altLang="zh-CN" sz="2800" dirty="0" smtClean="0"/>
          </a:p>
          <a:p>
            <a:r>
              <a:rPr lang="en-US" altLang="zh-CN" sz="2800" dirty="0" smtClean="0"/>
              <a:t>Banner</a:t>
            </a:r>
            <a:r>
              <a:rPr lang="zh-CN" altLang="en-US" sz="2800" dirty="0" smtClean="0"/>
              <a:t>并非广告业务的本质！</a:t>
            </a:r>
            <a:endParaRPr lang="en-US" altLang="zh-CN" sz="2800" dirty="0" smtClean="0"/>
          </a:p>
        </p:txBody>
      </p:sp>
      <p:pic>
        <p:nvPicPr>
          <p:cNvPr id="1518594" name="Picture 2" descr="C:\Users\liupeng3-pd\Desktop\13J241213I050-114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92222"/>
            <a:ext cx="3702979" cy="94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255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原生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广告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的探索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模式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内容即广告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信息流广告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/>
              <a:t>广告和</a:t>
            </a:r>
            <a:r>
              <a:rPr lang="zh-CN" altLang="en-US" dirty="0" smtClean="0"/>
              <a:t>内容</a:t>
            </a:r>
            <a:r>
              <a:rPr lang="zh-CN" altLang="en-US" dirty="0"/>
              <a:t>同</a:t>
            </a:r>
            <a:r>
              <a:rPr lang="zh-CN" altLang="en-US" dirty="0" smtClean="0"/>
              <a:t>质表现甚至统一排序</a:t>
            </a:r>
            <a:r>
              <a:rPr lang="en-US" altLang="zh-CN" dirty="0" smtClean="0"/>
              <a:t>(</a:t>
            </a:r>
            <a:r>
              <a:rPr lang="zh-CN" altLang="en-US" dirty="0" smtClean="0"/>
              <a:t>按照</a:t>
            </a:r>
            <a:r>
              <a:rPr lang="en-US" altLang="zh-CN" dirty="0" err="1" smtClean="0"/>
              <a:t>eCPM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/>
              <a:t>在内容排序</a:t>
            </a:r>
            <a:r>
              <a:rPr lang="zh-CN" altLang="en-US" dirty="0" smtClean="0"/>
              <a:t>时也以</a:t>
            </a:r>
            <a:r>
              <a:rPr lang="en-US" altLang="zh-CN" dirty="0" err="1" smtClean="0"/>
              <a:t>eCPM</a:t>
            </a:r>
            <a:r>
              <a:rPr lang="zh-CN" altLang="en-US" dirty="0" smtClean="0"/>
              <a:t>而不是</a:t>
            </a:r>
            <a:r>
              <a:rPr lang="en-US" altLang="zh-CN" dirty="0" smtClean="0"/>
              <a:t>CTR</a:t>
            </a:r>
            <a:r>
              <a:rPr lang="zh-CN" altLang="en-US" dirty="0" smtClean="0"/>
              <a:t>为标准</a:t>
            </a:r>
            <a:endParaRPr lang="en-US" altLang="zh-CN" dirty="0" smtClean="0"/>
          </a:p>
          <a:p>
            <a:r>
              <a:rPr lang="zh-CN" altLang="en-US" dirty="0" smtClean="0"/>
              <a:t>内容变广告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软文广告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zh-CN" altLang="en-US" dirty="0" smtClean="0"/>
              <a:t>内容的生成按照广告需求进行，规模化运作方式为</a:t>
            </a:r>
            <a:r>
              <a:rPr lang="en-US" altLang="zh-CN" dirty="0" smtClean="0"/>
              <a:t>Content Farm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DemandMedia</a:t>
            </a:r>
            <a:endParaRPr lang="zh-CN" altLang="en-US" dirty="0"/>
          </a:p>
          <a:p>
            <a:r>
              <a:rPr lang="zh-CN" altLang="en-US" dirty="0" smtClean="0"/>
              <a:t>广告变内容</a:t>
            </a:r>
            <a:r>
              <a:rPr lang="en-US" altLang="zh-CN" dirty="0" smtClean="0"/>
              <a:t>(</a:t>
            </a:r>
            <a:r>
              <a:rPr lang="zh-CN" altLang="en-US" dirty="0"/>
              <a:t>植入式广告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zh-CN" altLang="en-US" dirty="0" smtClean="0"/>
              <a:t>将付费内容作为原材料，插入到内容的片段中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7504341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在线广告类型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r>
              <a:rPr lang="zh-CN" altLang="en-US" sz="2800" dirty="0" smtClean="0"/>
              <a:t>条幅广告</a:t>
            </a:r>
            <a:r>
              <a:rPr lang="en-US" altLang="zh-CN" sz="2800" dirty="0" smtClean="0"/>
              <a:t>(Banner)</a:t>
            </a:r>
          </a:p>
          <a:p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文字广告</a:t>
            </a:r>
            <a:r>
              <a:rPr lang="en-US" altLang="zh-CN" sz="2800" dirty="0" smtClean="0"/>
              <a:t>(Textual)</a:t>
            </a:r>
          </a:p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endParaRPr lang="en-US" altLang="zh-CN" sz="2400" dirty="0" smtClean="0"/>
          </a:p>
          <a:p>
            <a:r>
              <a:rPr lang="zh-CN" altLang="en-US" sz="2800" dirty="0" smtClean="0"/>
              <a:t>邮件营销</a:t>
            </a:r>
            <a:r>
              <a:rPr lang="en-US" altLang="zh-CN" sz="2800" dirty="0" smtClean="0"/>
              <a:t>(EDM)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11653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947859"/>
            <a:ext cx="72675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53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00438"/>
            <a:ext cx="728059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5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5214950"/>
            <a:ext cx="86772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71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原生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广告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内容即广告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03234" name="Picture 2" descr="C:\Users\liupeng3-pd\Desktop\新标签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3" y="1605508"/>
            <a:ext cx="768508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11560" y="5517232"/>
            <a:ext cx="76328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 smtClean="0">
                <a:solidFill>
                  <a:srgbClr val="E76F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不再区分内容与广告，只在付费内容上给予一定的排序加权</a:t>
            </a:r>
            <a:endParaRPr lang="zh-CN" altLang="en-US" sz="2800" dirty="0">
              <a:solidFill>
                <a:srgbClr val="E76F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312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" descr="C:\Users\liupeng3-pd\Desktop\aa18972bd40735faec0fac429f510fb30e24084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9478" y="5040614"/>
            <a:ext cx="260594" cy="26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C:\Users\liupeng3-pd\Desktop\aa18972bd40735faec0fac429f510fb30e24084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1827" y="3550633"/>
            <a:ext cx="260594" cy="26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51901" y="6052955"/>
            <a:ext cx="8206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9900"/>
                </a:solidFill>
                <a:latin typeface="微软雅黑" pitchFamily="34" charset="-122"/>
              </a:rPr>
              <a:t>愿景：</a:t>
            </a:r>
            <a:r>
              <a:rPr lang="en-US" altLang="zh-CN" sz="2400" b="1" dirty="0" smtClean="0">
                <a:solidFill>
                  <a:srgbClr val="009900"/>
                </a:solidFill>
                <a:latin typeface="微软雅黑" pitchFamily="34" charset="-122"/>
              </a:rPr>
              <a:t>1. </a:t>
            </a:r>
            <a:r>
              <a:rPr lang="zh-CN" altLang="en-US" sz="2400" b="1" dirty="0" smtClean="0">
                <a:solidFill>
                  <a:srgbClr val="009900"/>
                </a:solidFill>
                <a:latin typeface="微软雅黑" pitchFamily="34" charset="-122"/>
              </a:rPr>
              <a:t>让广告变得有价值；</a:t>
            </a:r>
            <a:r>
              <a:rPr lang="en-US" altLang="zh-CN" sz="2400" b="1" dirty="0" smtClean="0">
                <a:solidFill>
                  <a:srgbClr val="009900"/>
                </a:solidFill>
                <a:latin typeface="微软雅黑" pitchFamily="34" charset="-122"/>
              </a:rPr>
              <a:t>2. </a:t>
            </a:r>
            <a:r>
              <a:rPr lang="zh-CN" altLang="en-US" sz="2400" b="1" dirty="0" smtClean="0">
                <a:solidFill>
                  <a:srgbClr val="009900"/>
                </a:solidFill>
                <a:latin typeface="微软雅黑" pitchFamily="34" charset="-122"/>
              </a:rPr>
              <a:t>把显示流量变成搜索流量</a:t>
            </a:r>
            <a:endParaRPr lang="zh-CN" altLang="en-US" sz="2400" b="1" dirty="0">
              <a:solidFill>
                <a:srgbClr val="009900"/>
              </a:solidFill>
              <a:latin typeface="微软雅黑" pitchFamily="34" charset="-122"/>
            </a:endParaRPr>
          </a:p>
        </p:txBody>
      </p:sp>
      <p:pic>
        <p:nvPicPr>
          <p:cNvPr id="2050" name="Picture 2" descr="C:\Users\liupeng3-pd\Desktop\u=3544614257,435378372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07212"/>
            <a:ext cx="1080120" cy="59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55576" y="1318045"/>
            <a:ext cx="2669070" cy="4343203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093059" y="2204864"/>
            <a:ext cx="1908212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29163" y="1457890"/>
            <a:ext cx="131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拉萨游记</a:t>
            </a:r>
            <a:endParaRPr lang="zh-CN" altLang="en-US" sz="18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1088722" y="2492896"/>
            <a:ext cx="1908212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88722" y="2780928"/>
            <a:ext cx="1908212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06506" y="3073733"/>
            <a:ext cx="1908212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02169" y="3361765"/>
            <a:ext cx="1908212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02169" y="3649797"/>
            <a:ext cx="1908212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1600" y="3838309"/>
            <a:ext cx="131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拉萨酒店：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142502" y="4306543"/>
            <a:ext cx="450268" cy="421431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42510" y="4896054"/>
            <a:ext cx="450268" cy="421431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738645" y="4333437"/>
            <a:ext cx="1312095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729681" y="4512731"/>
            <a:ext cx="1312095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729681" y="4693477"/>
            <a:ext cx="1312095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743128" y="4927721"/>
            <a:ext cx="1312095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747611" y="5107015"/>
            <a:ext cx="1312095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747611" y="5287761"/>
            <a:ext cx="1312095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1" descr="C:\Users\liupeng3-pd\Desktop\dianj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184" y="4037311"/>
            <a:ext cx="1581176" cy="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接连接符 28"/>
          <p:cNvCxnSpPr>
            <a:endCxn id="28" idx="1"/>
          </p:cNvCxnSpPr>
          <p:nvPr/>
        </p:nvCxnSpPr>
        <p:spPr>
          <a:xfrm>
            <a:off x="3424646" y="4289987"/>
            <a:ext cx="2806538" cy="5786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630624"/>
              </p:ext>
            </p:extLst>
          </p:nvPr>
        </p:nvGraphicFramePr>
        <p:xfrm>
          <a:off x="4283968" y="1772816"/>
          <a:ext cx="36623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478"/>
                <a:gridCol w="732478"/>
                <a:gridCol w="732478"/>
                <a:gridCol w="732478"/>
                <a:gridCol w="73247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地点</a:t>
                      </a:r>
                      <a:endParaRPr lang="zh-CN" altLang="en-US" dirty="0"/>
                    </a:p>
                  </a:txBody>
                  <a:tcP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价格</a:t>
                      </a:r>
                      <a:endParaRPr lang="zh-CN" altLang="en-US" dirty="0"/>
                    </a:p>
                  </a:txBody>
                  <a:tcP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品牌</a:t>
                      </a:r>
                      <a:endParaRPr lang="zh-CN" altLang="en-US" dirty="0"/>
                    </a:p>
                  </a:txBody>
                  <a:tcP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图片</a:t>
                      </a:r>
                      <a:endParaRPr lang="zh-CN" altLang="en-US" dirty="0"/>
                    </a:p>
                  </a:txBody>
                  <a:tcP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rgbClr val="0099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连接符 32"/>
          <p:cNvCxnSpPr/>
          <p:nvPr/>
        </p:nvCxnSpPr>
        <p:spPr>
          <a:xfrm>
            <a:off x="7164288" y="3073733"/>
            <a:ext cx="0" cy="963578"/>
          </a:xfrm>
          <a:prstGeom prst="line">
            <a:avLst/>
          </a:prstGeom>
          <a:ln w="50800"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6876256" y="3073733"/>
            <a:ext cx="0" cy="873804"/>
          </a:xfrm>
          <a:prstGeom prst="line">
            <a:avLst/>
          </a:prstGeom>
          <a:ln w="50800"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502553" y="3636313"/>
            <a:ext cx="1933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Query: </a:t>
            </a:r>
            <a:r>
              <a:rPr lang="zh-CN" altLang="en-US" sz="1600" dirty="0" smtClean="0"/>
              <a:t>类型</a:t>
            </a:r>
            <a:r>
              <a:rPr lang="en-US" altLang="zh-CN" sz="1600" dirty="0" smtClean="0"/>
              <a:t>=</a:t>
            </a:r>
            <a:r>
              <a:rPr lang="zh-CN" altLang="en-US" sz="1600" dirty="0" smtClean="0"/>
              <a:t>酒店</a:t>
            </a:r>
            <a:r>
              <a:rPr lang="en-US" altLang="zh-CN" sz="1600" dirty="0" smtClean="0"/>
              <a:t>; 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      </a:t>
            </a:r>
            <a:r>
              <a:rPr lang="zh-CN" altLang="en-US" sz="1600" dirty="0" smtClean="0"/>
              <a:t>地点</a:t>
            </a:r>
            <a:r>
              <a:rPr lang="en-US" altLang="zh-CN" sz="1600" dirty="0" smtClean="0"/>
              <a:t>=</a:t>
            </a:r>
            <a:r>
              <a:rPr lang="zh-CN" altLang="en-US" sz="1600" dirty="0" smtClean="0"/>
              <a:t>拉萨</a:t>
            </a:r>
            <a:r>
              <a:rPr lang="en-US" altLang="zh-CN" sz="1600" dirty="0" smtClean="0"/>
              <a:t>; </a:t>
            </a:r>
            <a:endParaRPr lang="zh-CN" altLang="en-US" sz="1600" dirty="0"/>
          </a:p>
        </p:txBody>
      </p:sp>
      <p:cxnSp>
        <p:nvCxnSpPr>
          <p:cNvPr id="41" name="直接连接符 40"/>
          <p:cNvCxnSpPr>
            <a:stCxn id="28" idx="2"/>
          </p:cNvCxnSpPr>
          <p:nvPr/>
        </p:nvCxnSpPr>
        <p:spPr>
          <a:xfrm>
            <a:off x="7021772" y="4554234"/>
            <a:ext cx="0" cy="552781"/>
          </a:xfrm>
          <a:prstGeom prst="line">
            <a:avLst/>
          </a:prstGeom>
          <a:ln w="50800"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6646785" y="51635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9900"/>
                </a:solidFill>
              </a:rPr>
              <a:t>排序</a:t>
            </a: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3194196" y="5394428"/>
            <a:ext cx="1192447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971600" y="3838309"/>
            <a:ext cx="2222596" cy="1678923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>
            <a:stCxn id="42" idx="1"/>
          </p:cNvCxnSpPr>
          <p:nvPr/>
        </p:nvCxnSpPr>
        <p:spPr>
          <a:xfrm flipH="1" flipV="1">
            <a:off x="5154788" y="5394428"/>
            <a:ext cx="1491997" cy="1"/>
          </a:xfrm>
          <a:prstGeom prst="line">
            <a:avLst/>
          </a:prstGeom>
          <a:ln w="50800"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292080" y="4964124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XML</a:t>
            </a:r>
            <a:r>
              <a:rPr lang="zh-CN" altLang="en-US" sz="1600" dirty="0" smtClean="0"/>
              <a:t>酒店信息</a:t>
            </a:r>
            <a:endParaRPr lang="zh-CN" altLang="en-US" sz="1600" dirty="0"/>
          </a:p>
        </p:txBody>
      </p:sp>
      <p:sp>
        <p:nvSpPr>
          <p:cNvPr id="61" name="矩形 60"/>
          <p:cNvSpPr/>
          <p:nvPr/>
        </p:nvSpPr>
        <p:spPr>
          <a:xfrm>
            <a:off x="4354569" y="51571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渲染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6" name="Picture 6" descr="C:\Users\liupeng3-pd\Desktop\aa18972bd40735faec0fac429f510fb30e24084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50513" y="1196752"/>
            <a:ext cx="260594" cy="26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矩形 62"/>
          <p:cNvSpPr/>
          <p:nvPr/>
        </p:nvSpPr>
        <p:spPr>
          <a:xfrm>
            <a:off x="4241447" y="13426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/>
              <a:t>结构化广告库</a:t>
            </a:r>
            <a:endParaRPr lang="zh-CN" altLang="en-US" sz="1800" dirty="0"/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原生广告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植入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式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广告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4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       原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生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广告形式举例</a:t>
            </a:r>
            <a:endParaRPr lang="zh-CN" altLang="en-US" dirty="0"/>
          </a:p>
        </p:txBody>
      </p:sp>
      <p:pic>
        <p:nvPicPr>
          <p:cNvPr id="57" name="Picture 2" descr="C:\Users\liupeng3-pd\Desktop\1(5638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35233"/>
            <a:ext cx="1418211" cy="6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336975" y="1844824"/>
            <a:ext cx="8520720" cy="4158324"/>
            <a:chOff x="227743" y="1032277"/>
            <a:chExt cx="9697031" cy="5258986"/>
          </a:xfrm>
        </p:grpSpPr>
        <p:pic>
          <p:nvPicPr>
            <p:cNvPr id="82" name="Picture 42" descr="empty-iphone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094" y="1494209"/>
              <a:ext cx="2140680" cy="4740632"/>
            </a:xfrm>
            <a:prstGeom prst="rect">
              <a:avLst/>
            </a:prstGeom>
          </p:spPr>
        </p:pic>
        <p:pic>
          <p:nvPicPr>
            <p:cNvPr id="83" name="Picture 40" descr="empty-iphone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107" y="1538981"/>
              <a:ext cx="2140680" cy="4740632"/>
            </a:xfrm>
            <a:prstGeom prst="rect">
              <a:avLst/>
            </a:prstGeom>
          </p:spPr>
        </p:pic>
        <p:pic>
          <p:nvPicPr>
            <p:cNvPr id="84" name="Picture 41" descr="empty-iphone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127" y="1505335"/>
              <a:ext cx="2140680" cy="4740632"/>
            </a:xfrm>
            <a:prstGeom prst="rect">
              <a:avLst/>
            </a:prstGeom>
          </p:spPr>
        </p:pic>
        <p:pic>
          <p:nvPicPr>
            <p:cNvPr id="85" name="Picture 27" descr="empty-iphone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743" y="1550631"/>
              <a:ext cx="2140680" cy="4740632"/>
            </a:xfrm>
            <a:prstGeom prst="rect">
              <a:avLst/>
            </a:prstGeom>
          </p:spPr>
        </p:pic>
        <p:sp>
          <p:nvSpPr>
            <p:cNvPr id="86" name="Rectangle 14"/>
            <p:cNvSpPr>
              <a:spLocks/>
            </p:cNvSpPr>
            <p:nvPr/>
          </p:nvSpPr>
          <p:spPr bwMode="auto">
            <a:xfrm>
              <a:off x="5252600" y="1032277"/>
              <a:ext cx="2063739" cy="419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300" dirty="0" smtClean="0">
                  <a:solidFill>
                    <a:srgbClr val="141414"/>
                  </a:solidFill>
                  <a:latin typeface="微软雅黑"/>
                  <a:ea typeface="微软雅黑"/>
                  <a:cs typeface="微软雅黑"/>
                  <a:sym typeface="Gill Sans" pitchFamily="1" charset="0"/>
                </a:rPr>
                <a:t>广告图标</a:t>
              </a:r>
              <a:endParaRPr lang="en-US" sz="1300" dirty="0">
                <a:solidFill>
                  <a:srgbClr val="141414"/>
                </a:solidFill>
                <a:latin typeface="微软雅黑"/>
                <a:ea typeface="微软雅黑"/>
                <a:cs typeface="微软雅黑"/>
                <a:sym typeface="Gill Sans" pitchFamily="1" charset="0"/>
              </a:endParaRPr>
            </a:p>
          </p:txBody>
        </p:sp>
        <p:sp>
          <p:nvSpPr>
            <p:cNvPr id="87" name="Rectangle 14"/>
            <p:cNvSpPr>
              <a:spLocks/>
            </p:cNvSpPr>
            <p:nvPr/>
          </p:nvSpPr>
          <p:spPr bwMode="auto">
            <a:xfrm>
              <a:off x="2763097" y="1032277"/>
              <a:ext cx="1957655" cy="419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300" dirty="0" smtClean="0">
                  <a:solidFill>
                    <a:srgbClr val="141414"/>
                  </a:solidFill>
                  <a:latin typeface="微软雅黑"/>
                  <a:ea typeface="微软雅黑"/>
                  <a:cs typeface="微软雅黑"/>
                  <a:sym typeface="Gill Sans" pitchFamily="1" charset="0"/>
                </a:rPr>
                <a:t>聊天引擎</a:t>
              </a:r>
              <a:endParaRPr lang="en-US" sz="1300" dirty="0">
                <a:solidFill>
                  <a:srgbClr val="141414"/>
                </a:solidFill>
                <a:latin typeface="微软雅黑"/>
                <a:ea typeface="微软雅黑"/>
                <a:cs typeface="微软雅黑"/>
                <a:sym typeface="Gill Sans" pitchFamily="1" charset="0"/>
              </a:endParaRPr>
            </a:p>
          </p:txBody>
        </p:sp>
        <p:grpSp>
          <p:nvGrpSpPr>
            <p:cNvPr id="88" name="Group 31"/>
            <p:cNvGrpSpPr/>
            <p:nvPr/>
          </p:nvGrpSpPr>
          <p:grpSpPr>
            <a:xfrm>
              <a:off x="2792136" y="2018834"/>
              <a:ext cx="1888622" cy="3714685"/>
              <a:chOff x="5710348" y="1379258"/>
              <a:chExt cx="2952666" cy="4428999"/>
            </a:xfrm>
          </p:grpSpPr>
          <p:pic>
            <p:nvPicPr>
              <p:cNvPr id="89" name="Picture 34" descr="IMG_2183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10348" y="1379258"/>
                <a:ext cx="2952666" cy="4428999"/>
              </a:xfrm>
              <a:prstGeom prst="rect">
                <a:avLst/>
              </a:prstGeom>
            </p:spPr>
          </p:pic>
          <p:pic>
            <p:nvPicPr>
              <p:cNvPr id="90" name="Picture 3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89792" y="2934061"/>
                <a:ext cx="469169" cy="479212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6288158" y="2937012"/>
                <a:ext cx="2374855" cy="555072"/>
              </a:xfrm>
              <a:prstGeom prst="rect">
                <a:avLst/>
              </a:prstGeom>
              <a:solidFill>
                <a:schemeClr val="accent1">
                  <a:lumMod val="10000"/>
                  <a:lumOff val="9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prstClr val="black"/>
                    </a:solidFill>
                    <a:latin typeface="Arial Black"/>
                    <a:ea typeface="ヒラギノ角ゴ ProN W3" pitchFamily="1" charset="-128"/>
                    <a:cs typeface="Arial Black"/>
                    <a:sym typeface="Gill Sans" pitchFamily="1" charset="0"/>
                  </a:rPr>
                  <a:t>Age of Empire</a:t>
                </a:r>
              </a:p>
              <a:p>
                <a:pPr algn="ctr"/>
                <a:r>
                  <a:rPr lang="en-US" sz="600" b="1" dirty="0">
                    <a:solidFill>
                      <a:srgbClr val="0076AF">
                        <a:lumMod val="60000"/>
                        <a:lumOff val="40000"/>
                      </a:srgbClr>
                    </a:solidFill>
                    <a:latin typeface="Arial Black"/>
                    <a:ea typeface="ヒラギノ角ゴ ProN W3" pitchFamily="1" charset="-128"/>
                    <a:cs typeface="Arial Black"/>
                    <a:sym typeface="Gill Sans" pitchFamily="1" charset="0"/>
                  </a:rPr>
                  <a:t>**** </a:t>
                </a:r>
                <a:r>
                  <a:rPr lang="en-US" sz="600" b="1" dirty="0">
                    <a:solidFill>
                      <a:srgbClr val="141414"/>
                    </a:solidFill>
                    <a:latin typeface="Arial Black"/>
                    <a:ea typeface="ヒラギノ角ゴ ProN W3" pitchFamily="1" charset="-128"/>
                    <a:cs typeface="Arial Black"/>
                    <a:sym typeface="Gill Sans" pitchFamily="1" charset="0"/>
                  </a:rPr>
                  <a:t>(1,455)</a:t>
                </a:r>
                <a:endParaRPr lang="en-US" sz="600" b="1" dirty="0">
                  <a:solidFill>
                    <a:srgbClr val="0076AF">
                      <a:lumMod val="60000"/>
                      <a:lumOff val="40000"/>
                    </a:srgbClr>
                  </a:solidFill>
                  <a:latin typeface="Arial Black"/>
                  <a:ea typeface="ヒラギノ角ゴ ProN W3" pitchFamily="1" charset="-128"/>
                  <a:cs typeface="Arial Black"/>
                  <a:sym typeface="Gill Sans" pitchFamily="1" charset="0"/>
                </a:endParaRPr>
              </a:p>
            </p:txBody>
          </p:sp>
          <p:pic>
            <p:nvPicPr>
              <p:cNvPr id="92" name="Picture 3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66176" y="3124735"/>
                <a:ext cx="218061" cy="259344"/>
              </a:xfrm>
              <a:prstGeom prst="rect">
                <a:avLst/>
              </a:prstGeom>
            </p:spPr>
          </p:pic>
        </p:grpSp>
        <p:sp>
          <p:nvSpPr>
            <p:cNvPr id="93" name="Rectangle 14"/>
            <p:cNvSpPr>
              <a:spLocks/>
            </p:cNvSpPr>
            <p:nvPr/>
          </p:nvSpPr>
          <p:spPr bwMode="auto">
            <a:xfrm>
              <a:off x="360425" y="1032277"/>
              <a:ext cx="1886932" cy="419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300" dirty="0" smtClean="0">
                  <a:solidFill>
                    <a:srgbClr val="141414"/>
                  </a:solidFill>
                  <a:latin typeface="微软雅黑"/>
                  <a:ea typeface="微软雅黑"/>
                  <a:cs typeface="微软雅黑"/>
                  <a:sym typeface="Gill Sans" pitchFamily="1" charset="0"/>
                </a:rPr>
                <a:t>搜索结果</a:t>
              </a:r>
              <a:endParaRPr lang="en-US" sz="1300" dirty="0">
                <a:solidFill>
                  <a:srgbClr val="141414"/>
                </a:solidFill>
                <a:latin typeface="微软雅黑"/>
                <a:ea typeface="微软雅黑"/>
                <a:cs typeface="微软雅黑"/>
                <a:sym typeface="Gill Sans" pitchFamily="1" charset="0"/>
              </a:endParaRPr>
            </a:p>
          </p:txBody>
        </p:sp>
        <p:sp>
          <p:nvSpPr>
            <p:cNvPr id="94" name="Rectangle 14"/>
            <p:cNvSpPr>
              <a:spLocks/>
            </p:cNvSpPr>
            <p:nvPr/>
          </p:nvSpPr>
          <p:spPr bwMode="auto">
            <a:xfrm>
              <a:off x="7832060" y="1032296"/>
              <a:ext cx="2063739" cy="4249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300" dirty="0" smtClean="0">
                  <a:solidFill>
                    <a:srgbClr val="141414"/>
                  </a:solidFill>
                  <a:latin typeface="微软雅黑"/>
                  <a:ea typeface="微软雅黑"/>
                  <a:cs typeface="微软雅黑"/>
                  <a:sym typeface="Gill Sans" pitchFamily="1" charset="0"/>
                </a:rPr>
                <a:t>新闻</a:t>
              </a:r>
              <a:endParaRPr lang="en-US" sz="1300" dirty="0">
                <a:solidFill>
                  <a:srgbClr val="141414"/>
                </a:solidFill>
                <a:latin typeface="微软雅黑"/>
                <a:ea typeface="微软雅黑"/>
                <a:cs typeface="微软雅黑"/>
                <a:sym typeface="Gill Sans" pitchFamily="1" charset="0"/>
              </a:endParaRPr>
            </a:p>
          </p:txBody>
        </p:sp>
        <p:grpSp>
          <p:nvGrpSpPr>
            <p:cNvPr id="95" name="Group 1"/>
            <p:cNvGrpSpPr/>
            <p:nvPr/>
          </p:nvGrpSpPr>
          <p:grpSpPr>
            <a:xfrm>
              <a:off x="7945612" y="2110830"/>
              <a:ext cx="1871922" cy="3594825"/>
              <a:chOff x="12642529" y="3241949"/>
              <a:chExt cx="3074815" cy="4612223"/>
            </a:xfrm>
          </p:grpSpPr>
          <p:pic>
            <p:nvPicPr>
              <p:cNvPr id="96" name="Picture 16" descr="IMG_2463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42529" y="3241949"/>
                <a:ext cx="3074815" cy="4612223"/>
              </a:xfrm>
              <a:prstGeom prst="rect">
                <a:avLst/>
              </a:prstGeom>
            </p:spPr>
          </p:pic>
          <p:pic>
            <p:nvPicPr>
              <p:cNvPr id="97" name="Picture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97554" y="5755152"/>
                <a:ext cx="993057" cy="696390"/>
              </a:xfrm>
              <a:prstGeom prst="rect">
                <a:avLst/>
              </a:prstGeom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13697554" y="6368574"/>
                <a:ext cx="993057" cy="403054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txBody>
              <a:bodyPr wrap="square" lIns="0" tIns="0" rIns="91440" bIns="91440" rtlCol="0" anchor="t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600" dirty="0">
                    <a:solidFill>
                      <a:srgbClr val="FFFFFE"/>
                    </a:solidFill>
                    <a:latin typeface="Gill Sans" pitchFamily="1" charset="0"/>
                    <a:ea typeface="ヒラギノ角ゴ ProN W3" pitchFamily="1" charset="-128"/>
                    <a:sym typeface="Gill Sans" pitchFamily="1" charset="0"/>
                  </a:rPr>
                  <a:t>Clash of Clans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sz="600" dirty="0">
                    <a:solidFill>
                      <a:srgbClr val="FDFDFD"/>
                    </a:solidFill>
                    <a:latin typeface="Arial Rounded MT Bold"/>
                    <a:ea typeface="ヒラギノ角ゴ ProN W3" pitchFamily="1" charset="-128"/>
                    <a:cs typeface="Arial Rounded MT Bold"/>
                    <a:sym typeface="Gill Sans" pitchFamily="1" charset="0"/>
                  </a:rPr>
                  <a:t>*****</a:t>
                </a:r>
                <a:endParaRPr lang="en-US" sz="600" baseline="30000" dirty="0">
                  <a:solidFill>
                    <a:srgbClr val="FDFDFD"/>
                  </a:solidFill>
                  <a:latin typeface="Arial Rounded MT Bold"/>
                  <a:ea typeface="ヒラギノ角ゴ ProN W3" pitchFamily="1" charset="-128"/>
                  <a:cs typeface="Arial Rounded MT Bold"/>
                  <a:sym typeface="Gill Sans" pitchFamily="1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sz="600" dirty="0">
                  <a:solidFill>
                    <a:srgbClr val="FFFFFE"/>
                  </a:solidFill>
                  <a:latin typeface="Gill Sans" pitchFamily="1" charset="0"/>
                  <a:ea typeface="ヒラギノ角ゴ ProN W3" pitchFamily="1" charset="-128"/>
                  <a:sym typeface="Gill Sans" pitchFamily="1" charset="0"/>
                </a:endParaRPr>
              </a:p>
            </p:txBody>
          </p:sp>
          <p:pic>
            <p:nvPicPr>
              <p:cNvPr id="99" name="Picture 1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274423" y="6575658"/>
                <a:ext cx="309694" cy="145170"/>
              </a:xfrm>
              <a:prstGeom prst="rect">
                <a:avLst/>
              </a:prstGeom>
            </p:spPr>
          </p:pic>
          <p:sp>
            <p:nvSpPr>
              <p:cNvPr id="100" name="TextBox 99"/>
              <p:cNvSpPr txBox="1"/>
              <p:nvPr/>
            </p:nvSpPr>
            <p:spPr>
              <a:xfrm>
                <a:off x="13697554" y="5764951"/>
                <a:ext cx="993057" cy="1045752"/>
              </a:xfrm>
              <a:prstGeom prst="rect">
                <a:avLst/>
              </a:prstGeom>
              <a:noFill/>
              <a:ln w="12700" cmpd="sng">
                <a:solidFill>
                  <a:srgbClr val="FF0000"/>
                </a:solidFill>
                <a:prstDash val="sysDash"/>
              </a:ln>
            </p:spPr>
            <p:txBody>
              <a:bodyPr wrap="square" lIns="91440" tIns="91440" rIns="91440" bIns="91440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000" dirty="0" err="1">
                  <a:solidFill>
                    <a:srgbClr val="000000"/>
                  </a:solidFill>
                  <a:latin typeface="Gill Sans" pitchFamily="1" charset="0"/>
                  <a:ea typeface="ヒラギノ角ゴ ProN W3" pitchFamily="1" charset="-128"/>
                  <a:sym typeface="Gill Sans" pitchFamily="1" charset="0"/>
                </a:endParaRPr>
              </a:p>
            </p:txBody>
          </p:sp>
        </p:grpSp>
        <p:grpSp>
          <p:nvGrpSpPr>
            <p:cNvPr id="101" name="Group 3"/>
            <p:cNvGrpSpPr/>
            <p:nvPr/>
          </p:nvGrpSpPr>
          <p:grpSpPr>
            <a:xfrm>
              <a:off x="350930" y="2110292"/>
              <a:ext cx="1897409" cy="3710663"/>
              <a:chOff x="567160" y="3123019"/>
              <a:chExt cx="2802291" cy="4447209"/>
            </a:xfrm>
          </p:grpSpPr>
          <p:pic>
            <p:nvPicPr>
              <p:cNvPr id="102" name="Picture 2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634" y="3123019"/>
                <a:ext cx="2786817" cy="4447209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567160" y="3672725"/>
                <a:ext cx="2786817" cy="412577"/>
              </a:xfrm>
              <a:prstGeom prst="rect">
                <a:avLst/>
              </a:prstGeom>
              <a:noFill/>
              <a:ln w="19050" cmpd="sng">
                <a:solidFill>
                  <a:srgbClr val="FF0000"/>
                </a:solidFill>
                <a:prstDash val="sysDash"/>
              </a:ln>
            </p:spPr>
            <p:txBody>
              <a:bodyPr wrap="square" lIns="91440" tIns="91440" rIns="91440" bIns="91440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000" dirty="0" err="1">
                  <a:solidFill>
                    <a:srgbClr val="000000"/>
                  </a:solidFill>
                  <a:latin typeface="Gill Sans" pitchFamily="1" charset="0"/>
                  <a:ea typeface="ヒラギノ角ゴ ProN W3" pitchFamily="1" charset="-128"/>
                  <a:sym typeface="Gill Sans" pitchFamily="1" charset="0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2793826" y="3311226"/>
              <a:ext cx="1886932" cy="468025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  <a:prstDash val="sysDash"/>
            </a:ln>
          </p:spPr>
          <p:txBody>
            <a:bodyPr wrap="square" lIns="58661" tIns="58661" rIns="58661" bIns="58661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en-US" sz="1000" dirty="0" err="1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endParaRPr>
            </a:p>
          </p:txBody>
        </p:sp>
        <p:grpSp>
          <p:nvGrpSpPr>
            <p:cNvPr id="105" name="Group 4"/>
            <p:cNvGrpSpPr/>
            <p:nvPr/>
          </p:nvGrpSpPr>
          <p:grpSpPr>
            <a:xfrm>
              <a:off x="5330607" y="2099181"/>
              <a:ext cx="1940863" cy="3686823"/>
              <a:chOff x="8615123" y="2917327"/>
              <a:chExt cx="3136748" cy="5358591"/>
            </a:xfrm>
          </p:grpSpPr>
          <p:grpSp>
            <p:nvGrpSpPr>
              <p:cNvPr id="106" name="Group 2"/>
              <p:cNvGrpSpPr/>
              <p:nvPr/>
            </p:nvGrpSpPr>
            <p:grpSpPr>
              <a:xfrm>
                <a:off x="8615123" y="2917327"/>
                <a:ext cx="3104975" cy="5358591"/>
                <a:chOff x="391423" y="1018891"/>
                <a:chExt cx="2769160" cy="4922951"/>
              </a:xfrm>
            </p:grpSpPr>
            <p:pic>
              <p:nvPicPr>
                <p:cNvPr id="108" name="Picture 2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423" y="1018891"/>
                  <a:ext cx="2769160" cy="4922951"/>
                </a:xfrm>
                <a:prstGeom prst="rect">
                  <a:avLst/>
                </a:prstGeom>
              </p:spPr>
            </p:pic>
            <p:pic>
              <p:nvPicPr>
                <p:cNvPr id="109" name="Picture 23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468508" y="4421020"/>
                  <a:ext cx="658540" cy="605482"/>
                </a:xfrm>
                <a:prstGeom prst="rect">
                  <a:avLst/>
                </a:prstGeom>
              </p:spPr>
            </p:pic>
          </p:grpSp>
          <p:sp>
            <p:nvSpPr>
              <p:cNvPr id="107" name="TextBox 106"/>
              <p:cNvSpPr txBox="1"/>
              <p:nvPr/>
            </p:nvSpPr>
            <p:spPr>
              <a:xfrm>
                <a:off x="10961731" y="6601350"/>
                <a:ext cx="790140" cy="680248"/>
              </a:xfrm>
              <a:prstGeom prst="rect">
                <a:avLst/>
              </a:prstGeom>
              <a:noFill/>
              <a:ln w="19050" cmpd="sng">
                <a:solidFill>
                  <a:srgbClr val="FF0000"/>
                </a:solidFill>
                <a:prstDash val="sysDash"/>
              </a:ln>
            </p:spPr>
            <p:txBody>
              <a:bodyPr wrap="square" lIns="91440" tIns="91440" rIns="91440" bIns="91440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000" dirty="0" err="1">
                  <a:solidFill>
                    <a:srgbClr val="000000"/>
                  </a:solidFill>
                  <a:latin typeface="Gill Sans" pitchFamily="1" charset="0"/>
                  <a:ea typeface="ヒラギノ角ゴ ProN W3" pitchFamily="1" charset="-128"/>
                  <a:sym typeface="Gill Sans" pitchFamily="1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99788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714908"/>
          </a:xfrm>
        </p:spPr>
        <p:txBody>
          <a:bodyPr/>
          <a:lstStyle/>
          <a:p>
            <a:r>
              <a:rPr lang="zh-CN" altLang="en-US" dirty="0"/>
              <a:t>智能图片广告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lvl="1"/>
            <a:r>
              <a:rPr lang="zh-CN" altLang="en-US" sz="2600" dirty="0"/>
              <a:t>基于图片内容智能匹配</a:t>
            </a:r>
            <a:r>
              <a:rPr lang="zh-CN" altLang="en-US" sz="2600" dirty="0" smtClean="0"/>
              <a:t>广告</a:t>
            </a:r>
            <a:endParaRPr lang="en-US" altLang="zh-CN" sz="2600" dirty="0" smtClean="0"/>
          </a:p>
          <a:p>
            <a:pPr lvl="1"/>
            <a:endParaRPr lang="en-US" altLang="zh-CN" sz="2600" dirty="0" smtClean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 smtClean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 smtClean="0"/>
          </a:p>
          <a:p>
            <a:r>
              <a:rPr lang="zh-CN" altLang="en-US" dirty="0" smtClean="0"/>
              <a:t>前景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团片是全新的广告资源，而且有较高的用户关注度</a:t>
            </a:r>
            <a:endParaRPr lang="en-US" altLang="zh-CN" sz="2600" dirty="0" smtClean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 smtClean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 smtClean="0"/>
          </a:p>
          <a:p>
            <a:pPr marL="457200" lvl="1" indent="0">
              <a:buNone/>
            </a:pPr>
            <a:endParaRPr lang="en-US" altLang="zh-CN" sz="2600" dirty="0"/>
          </a:p>
        </p:txBody>
      </p:sp>
      <p:pic>
        <p:nvPicPr>
          <p:cNvPr id="5" name="Picture 2" descr="C:\Users\liupeng3-pd\Desktop\cort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65" y="404664"/>
            <a:ext cx="351975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1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34278"/>
            <a:ext cx="3686253" cy="23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16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80610"/>
            <a:ext cx="4125639" cy="226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903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714908"/>
          </a:xfrm>
        </p:spPr>
        <p:txBody>
          <a:bodyPr/>
          <a:lstStyle/>
          <a:p>
            <a:r>
              <a:rPr lang="zh-CN" altLang="en-US" dirty="0" smtClean="0"/>
              <a:t>内容发现平台：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网站将内容以</a:t>
            </a:r>
            <a:r>
              <a:rPr lang="en-US" altLang="zh-CN" sz="2600" dirty="0" smtClean="0"/>
              <a:t>RSS feed</a:t>
            </a:r>
            <a:r>
              <a:rPr lang="zh-CN" altLang="en-US" sz="2600" dirty="0" smtClean="0"/>
              <a:t>方式提供给</a:t>
            </a:r>
            <a:r>
              <a:rPr lang="en-US" altLang="zh-CN" sz="2600" dirty="0" err="1" smtClean="0"/>
              <a:t>Outbrain</a:t>
            </a:r>
            <a:r>
              <a:rPr lang="zh-CN" altLang="en-US" sz="2600" dirty="0" smtClean="0"/>
              <a:t>，并给出点击单价，</a:t>
            </a:r>
            <a:r>
              <a:rPr lang="en-US" altLang="zh-CN" sz="2600" dirty="0" err="1" smtClean="0"/>
              <a:t>Outbrain</a:t>
            </a:r>
            <a:r>
              <a:rPr lang="zh-CN" altLang="en-US" sz="2600" dirty="0" smtClean="0"/>
              <a:t>将这些付费内容在其他网站上推荐给读者。</a:t>
            </a:r>
            <a:endParaRPr lang="en-US" altLang="zh-CN" sz="2600" dirty="0" smtClean="0"/>
          </a:p>
          <a:p>
            <a:pPr lvl="1"/>
            <a:r>
              <a:rPr lang="zh-CN" altLang="en-US" sz="2600" dirty="0"/>
              <a:t>推荐</a:t>
            </a:r>
            <a:r>
              <a:rPr lang="zh-CN" altLang="en-US" sz="2600" dirty="0" smtClean="0"/>
              <a:t>与广告的边界模糊化。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将内容按照收益</a:t>
            </a:r>
            <a:r>
              <a:rPr lang="zh-CN" altLang="en-US" sz="2600" dirty="0"/>
              <a:t>最大的方式</a:t>
            </a:r>
            <a:endParaRPr lang="en-US" altLang="zh-CN" sz="2600" dirty="0" smtClean="0"/>
          </a:p>
          <a:p>
            <a:pPr marL="457200" lvl="1" indent="0">
              <a:buNone/>
            </a:pPr>
            <a:r>
              <a:rPr lang="zh-CN" altLang="en-US" sz="2600" dirty="0" smtClean="0"/>
              <a:t>   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即</a:t>
            </a:r>
            <a:r>
              <a:rPr lang="en-US" altLang="zh-CN" sz="2600" dirty="0" err="1" smtClean="0"/>
              <a:t>eCPM</a:t>
            </a:r>
            <a:r>
              <a:rPr lang="en-US" altLang="zh-CN" sz="2600" dirty="0"/>
              <a:t>)</a:t>
            </a:r>
            <a:r>
              <a:rPr lang="zh-CN" altLang="en-US" sz="2600" dirty="0" smtClean="0"/>
              <a:t>排序，这一思</a:t>
            </a:r>
            <a:endParaRPr lang="en-US" altLang="zh-CN" sz="2600" dirty="0" smtClean="0"/>
          </a:p>
          <a:p>
            <a:pPr marL="457200" lvl="1" indent="0">
              <a:buNone/>
            </a:pPr>
            <a:r>
              <a:rPr lang="en-US" altLang="zh-CN" sz="2600" dirty="0"/>
              <a:t> </a:t>
            </a:r>
            <a:r>
              <a:rPr lang="en-US" altLang="zh-CN" sz="2600" dirty="0" smtClean="0"/>
              <a:t>  </a:t>
            </a:r>
            <a:r>
              <a:rPr lang="zh-CN" altLang="en-US" sz="2600" dirty="0" smtClean="0"/>
              <a:t>路也可以被站内的推荐系统</a:t>
            </a:r>
            <a:endParaRPr lang="en-US" altLang="zh-CN" sz="2600" dirty="0" smtClean="0"/>
          </a:p>
          <a:p>
            <a:pPr marL="457200" lvl="1" indent="0">
              <a:buNone/>
            </a:pPr>
            <a:r>
              <a:rPr lang="en-US" altLang="zh-CN" sz="2600" dirty="0"/>
              <a:t> </a:t>
            </a:r>
            <a:r>
              <a:rPr lang="en-US" altLang="zh-CN" sz="2600" dirty="0" smtClean="0"/>
              <a:t>  </a:t>
            </a:r>
            <a:r>
              <a:rPr lang="zh-CN" altLang="en-US" sz="2600" dirty="0" smtClean="0"/>
              <a:t>所借鉴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即</a:t>
            </a:r>
            <a:r>
              <a:rPr lang="en-US" altLang="zh-CN" sz="2600" dirty="0" smtClean="0"/>
              <a:t>Traffic Shaping)</a:t>
            </a:r>
            <a:r>
              <a:rPr lang="zh-CN" altLang="en-US" sz="2600" dirty="0" smtClean="0"/>
              <a:t>。</a:t>
            </a:r>
            <a:endParaRPr lang="en-US" altLang="zh-CN" sz="2600" dirty="0" smtClean="0"/>
          </a:p>
          <a:p>
            <a:pPr marL="457200" lvl="1" indent="0">
              <a:buNone/>
            </a:pPr>
            <a:r>
              <a:rPr lang="en-US" altLang="zh-CN" sz="2600" dirty="0"/>
              <a:t> </a:t>
            </a:r>
            <a:r>
              <a:rPr lang="en-US" altLang="zh-CN" sz="2600" dirty="0" smtClean="0"/>
              <a:t>  </a:t>
            </a:r>
          </a:p>
          <a:p>
            <a:pPr lvl="1"/>
            <a:endParaRPr lang="en-US" altLang="zh-CN" sz="2600" dirty="0" smtClean="0"/>
          </a:p>
        </p:txBody>
      </p:sp>
      <p:pic>
        <p:nvPicPr>
          <p:cNvPr id="1520643" name="Picture 3" descr="C:\Users\liupeng3-pd\Desktop\10090404om3lq04me1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96" y="404664"/>
            <a:ext cx="4215552" cy="9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06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96952"/>
            <a:ext cx="2952328" cy="342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70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原生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广告方向与挑战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81128"/>
          </a:xfrm>
        </p:spPr>
        <p:txBody>
          <a:bodyPr/>
          <a:lstStyle/>
          <a:p>
            <a:r>
              <a:rPr lang="zh-CN" altLang="en-US" dirty="0" smtClean="0"/>
              <a:t>方向：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让媒体深入参与</a:t>
            </a:r>
            <a:r>
              <a:rPr lang="zh-CN" altLang="en-US" sz="2600" dirty="0"/>
              <a:t>广告</a:t>
            </a:r>
            <a:r>
              <a:rPr lang="zh-CN" altLang="en-US" sz="2600" dirty="0" smtClean="0"/>
              <a:t>交易，而不是像传统广告系统那样只在平台和需求方之间交易。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将大数据驱动的受众定向展示广告，变成以媒体内容为导向的，不触及用户隐私的精准广告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让高相关的付费内容代替广告成为媒体变现主要方式，为用户体验让路，特别是</a:t>
            </a:r>
            <a:r>
              <a:rPr lang="zh-CN" altLang="en-US" sz="2600" smtClean="0"/>
              <a:t>移动环境下</a:t>
            </a:r>
            <a:endParaRPr lang="en-US" altLang="zh-CN" sz="2600" dirty="0" smtClean="0"/>
          </a:p>
          <a:p>
            <a:r>
              <a:rPr lang="zh-CN" altLang="en-US" dirty="0" smtClean="0"/>
              <a:t>挑战：</a:t>
            </a:r>
            <a:endParaRPr lang="en-US" altLang="zh-CN" dirty="0"/>
          </a:p>
          <a:p>
            <a:pPr lvl="1"/>
            <a:r>
              <a:rPr lang="zh-CN" altLang="en-US" sz="2600" dirty="0" smtClean="0"/>
              <a:t>媒体参与让广告多了个自由度，运营难度增大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大量</a:t>
            </a:r>
            <a:r>
              <a:rPr lang="zh-CN" altLang="en-US" sz="2600" dirty="0"/>
              <a:t>分</a:t>
            </a:r>
            <a:r>
              <a:rPr lang="zh-CN" altLang="en-US" sz="2600" dirty="0" smtClean="0"/>
              <a:t>行业、结构化广告信息的建立需要时间</a:t>
            </a:r>
            <a:endParaRPr lang="en-US" altLang="zh-CN" sz="2600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838587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在线广告类型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r>
              <a:rPr lang="zh-CN" altLang="en-US" sz="2800" dirty="0" smtClean="0"/>
              <a:t>视频广告</a:t>
            </a:r>
            <a:r>
              <a:rPr lang="en-US" altLang="zh-CN" sz="2800" dirty="0" smtClean="0"/>
              <a:t>(video)</a:t>
            </a:r>
          </a:p>
          <a:p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富媒体广告</a:t>
            </a:r>
            <a:endParaRPr lang="en-US" altLang="zh-CN" sz="2800" dirty="0" smtClean="0"/>
          </a:p>
          <a:p>
            <a:pPr>
              <a:buNone/>
            </a:pPr>
            <a:r>
              <a:rPr lang="zh-CN" altLang="en-US" sz="2800" dirty="0" smtClean="0"/>
              <a:t>   </a:t>
            </a:r>
            <a:r>
              <a:rPr lang="en-US" altLang="zh-CN" sz="2800" dirty="0" smtClean="0"/>
              <a:t>(Rich Media)</a:t>
            </a:r>
          </a:p>
        </p:txBody>
      </p:sp>
      <p:pic>
        <p:nvPicPr>
          <p:cNvPr id="1209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0013" y="1928802"/>
            <a:ext cx="766107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93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4000504"/>
            <a:ext cx="4071966" cy="230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58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在线广告简史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671285" y="2710630"/>
            <a:ext cx="1614831" cy="504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搜索广告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68094" y="3710762"/>
            <a:ext cx="1614831" cy="504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上下文广告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886127" y="2677253"/>
            <a:ext cx="1614831" cy="6463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CPM</a:t>
            </a:r>
          </a:p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定向广告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886127" y="1714488"/>
            <a:ext cx="1614831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CPD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广告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886127" y="3710762"/>
            <a:ext cx="1614831" cy="504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精准定向广告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771230" y="4572008"/>
            <a:ext cx="1614831" cy="504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广告网络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771230" y="5500702"/>
            <a:ext cx="1614831" cy="504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广告交易市场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2" name="直接箭头连接符 11"/>
          <p:cNvCxnSpPr>
            <a:stCxn id="4" idx="2"/>
            <a:endCxn id="5" idx="0"/>
          </p:cNvCxnSpPr>
          <p:nvPr/>
        </p:nvCxnSpPr>
        <p:spPr>
          <a:xfrm rot="5400000">
            <a:off x="2229068" y="3461129"/>
            <a:ext cx="496076" cy="319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7" idx="0"/>
          </p:cNvCxnSpPr>
          <p:nvPr/>
        </p:nvCxnSpPr>
        <p:spPr>
          <a:xfrm>
            <a:off x="6693543" y="2218544"/>
            <a:ext cx="0" cy="45870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2"/>
            <a:endCxn id="9" idx="0"/>
          </p:cNvCxnSpPr>
          <p:nvPr/>
        </p:nvCxnSpPr>
        <p:spPr>
          <a:xfrm>
            <a:off x="6693543" y="3323615"/>
            <a:ext cx="0" cy="38714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2"/>
            <a:endCxn id="10" idx="3"/>
          </p:cNvCxnSpPr>
          <p:nvPr/>
        </p:nvCxnSpPr>
        <p:spPr>
          <a:xfrm rot="5400000">
            <a:off x="5735193" y="3865686"/>
            <a:ext cx="609218" cy="130748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" idx="2"/>
            <a:endCxn id="10" idx="1"/>
          </p:cNvCxnSpPr>
          <p:nvPr/>
        </p:nvCxnSpPr>
        <p:spPr>
          <a:xfrm rot="16200000" flipH="1">
            <a:off x="2818761" y="3871567"/>
            <a:ext cx="609218" cy="12957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0" idx="2"/>
            <a:endCxn id="11" idx="0"/>
          </p:cNvCxnSpPr>
          <p:nvPr/>
        </p:nvCxnSpPr>
        <p:spPr>
          <a:xfrm rot="5400000">
            <a:off x="4366327" y="5288383"/>
            <a:ext cx="424638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3671549" y="1714488"/>
            <a:ext cx="1614831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线下广告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31" name="直接箭头连接符 30"/>
          <p:cNvCxnSpPr>
            <a:stCxn id="30" idx="3"/>
            <a:endCxn id="8" idx="1"/>
          </p:cNvCxnSpPr>
          <p:nvPr/>
        </p:nvCxnSpPr>
        <p:spPr>
          <a:xfrm>
            <a:off x="5286380" y="1966516"/>
            <a:ext cx="599747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928662" y="1710498"/>
            <a:ext cx="428628" cy="4326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00232" y="1714488"/>
            <a:ext cx="428627" cy="4286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313617" y="178592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竞价</a:t>
            </a:r>
            <a:endParaRPr lang="en-US" altLang="zh-CN" sz="14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82474" y="1776427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合约</a:t>
            </a:r>
            <a:endParaRPr lang="en-US" altLang="zh-CN" sz="14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24536"/>
          </a:xfrm>
        </p:spPr>
        <p:txBody>
          <a:bodyPr>
            <a:normAutofit lnSpcReduction="10000"/>
          </a:bodyPr>
          <a:lstStyle/>
          <a:p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什么是流量变现？</a:t>
            </a: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站内流量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水平的不断提升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典型产品：搜索广告、导航广告、</a:t>
            </a:r>
            <a:r>
              <a:rPr lang="zh-CN" altLang="en-US" sz="3000" dirty="0" smtClean="0"/>
              <a:t>门户品牌广告、社交网站信息流广告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什么是数据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现？</a:t>
            </a:r>
            <a:endParaRPr lang="en-US" altLang="zh-CN" sz="3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站外流量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，通过对用户行为的理解，提升其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水平从而获得差价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是流量变现的护城河，不断吸引广告主的关键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 Network(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网盟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), DSP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DMP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 流量变现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vs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数据变现</a:t>
            </a:r>
          </a:p>
        </p:txBody>
      </p:sp>
    </p:spTree>
    <p:extLst>
      <p:ext uri="{BB962C8B-B14F-4D97-AF65-F5344CB8AC3E}">
        <p14:creationId xmlns:p14="http://schemas.microsoft.com/office/powerpoint/2010/main" val="38898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盟，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 Network)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承接媒体剩余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流量，同时接入长尾广告主，在流量与媒体之间撮合变现的产品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</a:t>
            </a:r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联盟、阿里妈妈、</a:t>
            </a:r>
            <a:r>
              <a:rPr lang="en-US" altLang="zh-CN" dirty="0" err="1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Adsense</a:t>
            </a:r>
            <a:endParaRPr lang="en-US" altLang="zh-CN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交易终端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(Auto Trading Desk)</a:t>
            </a:r>
            <a:endParaRPr lang="en-US" altLang="zh-CN" sz="3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服务于广告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主，在各种不同类型的广告网络和媒体上一站式采买流量的产品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广告交易市场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(Ad Exchange)</a:t>
            </a:r>
            <a:endParaRPr lang="en-US" altLang="zh-CN" sz="3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承接媒体剩余流量，并以实时竞价的方式进行广告交易的产品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</a:t>
            </a:r>
            <a:r>
              <a:rPr lang="en-US" altLang="zh-CN" dirty="0" err="1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Tanx</a:t>
            </a:r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</a:t>
            </a:r>
            <a:r>
              <a:rPr lang="en-US" altLang="zh-CN" dirty="0" err="1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Adx</a:t>
            </a:r>
            <a:r>
              <a:rPr lang="en-US" altLang="zh-CN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</a:t>
            </a:r>
            <a:r>
              <a:rPr lang="en-US" altLang="zh-CN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数据变现产品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形式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5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5252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(Demand Side Platform, DSP)</a:t>
            </a:r>
            <a:endParaRPr lang="en-US" altLang="zh-CN" sz="3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代表广告主，按照灵活的人群划分，以实时竞价的方式从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 Exchange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里采买流量的产品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MediaV </a:t>
            </a:r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聚效、</a:t>
            </a:r>
            <a:r>
              <a:rPr lang="en-US" altLang="zh-CN" dirty="0" err="1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Invitemedia</a:t>
            </a:r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、好耶</a:t>
            </a:r>
            <a:r>
              <a:rPr lang="en-US" altLang="zh-CN" dirty="0" err="1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Winmax</a:t>
            </a:r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、品友</a:t>
            </a:r>
            <a:endParaRPr lang="en-US" altLang="zh-CN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(Web Analytics, WA)</a:t>
            </a:r>
            <a:endParaRPr lang="en-US" altLang="zh-CN" sz="3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帮助网站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主分析站内流量来源和效果的工具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</a:t>
            </a:r>
            <a:r>
              <a:rPr lang="zh-CN" altLang="en-US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、百度统计、量子统计、聚合分析</a:t>
            </a:r>
            <a:endParaRPr lang="en-US" altLang="zh-CN" dirty="0" smtClean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数据管理平台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 Management Platform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DMP</a:t>
            </a:r>
            <a:r>
              <a:rPr lang="en-US" altLang="zh-CN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收集广告主或媒体端数据，在确保用户隐私的前提下加工成标签，在广告市场上售卖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产品的自然延伸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数据变现产品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形式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6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7242" y="274638"/>
            <a:ext cx="8086724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互联网广告市场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649456"/>
            <a:ext cx="8053167" cy="499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接箭头连接符 3"/>
          <p:cNvCxnSpPr/>
          <p:nvPr/>
        </p:nvCxnSpPr>
        <p:spPr>
          <a:xfrm rot="10800000">
            <a:off x="571472" y="1538575"/>
            <a:ext cx="8001056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215074" y="1069606"/>
            <a:ext cx="2319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供给方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(Supply)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5941" y="1083053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需求方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(Demand)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39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683568" y="1643050"/>
            <a:ext cx="7772400" cy="2143140"/>
          </a:xfrm>
        </p:spPr>
        <p:txBody>
          <a:bodyPr/>
          <a:lstStyle/>
          <a:p>
            <a:pPr eaLnBrk="1" hangingPunct="1"/>
            <a:r>
              <a:rPr lang="zh-CN" altLang="en-US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互联网广告概述</a:t>
            </a:r>
          </a:p>
        </p:txBody>
      </p:sp>
    </p:spTree>
    <p:extLst>
      <p:ext uri="{BB962C8B-B14F-4D97-AF65-F5344CB8AC3E}">
        <p14:creationId xmlns:p14="http://schemas.microsoft.com/office/powerpoint/2010/main" val="3211837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5" y="262389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6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相关公司产品布局</a:t>
            </a:r>
            <a:endParaRPr lang="zh-CN" altLang="en-US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956976"/>
              </p:ext>
            </p:extLst>
          </p:nvPr>
        </p:nvGraphicFramePr>
        <p:xfrm>
          <a:off x="120951" y="980728"/>
          <a:ext cx="8888651" cy="5741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197"/>
                <a:gridCol w="1032595"/>
                <a:gridCol w="1100201"/>
                <a:gridCol w="1205762"/>
                <a:gridCol w="1254803"/>
                <a:gridCol w="1002549"/>
                <a:gridCol w="983326"/>
                <a:gridCol w="981218"/>
              </a:tblGrid>
              <a:tr h="4789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zh-CN" altLang="en-US" sz="1400" dirty="0" smtClean="0">
                          <a:effectLst/>
                        </a:rPr>
                        <a:t>产品类型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627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宋体"/>
                          <a:cs typeface="宋体"/>
                        </a:rPr>
                        <a:t>搜索营销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dirty="0" smtClean="0">
                          <a:effectLst/>
                        </a:rPr>
                        <a:t>聚优</a:t>
                      </a:r>
                      <a:endParaRPr lang="zh-CN" sz="1400" b="1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  <a:tr h="4789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宋体"/>
                          <a:cs typeface="宋体"/>
                        </a:rPr>
                        <a:t>广告发布系统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  <a:tr h="4789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宋体"/>
                          <a:cs typeface="宋体"/>
                        </a:rPr>
                        <a:t>广告交易平台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 smtClean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BES</a:t>
                      </a:r>
                      <a:endParaRPr lang="zh-CN" sz="18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  <a:tr h="4789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宋体"/>
                          <a:cs typeface="宋体"/>
                        </a:rPr>
                        <a:t>广告网络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 row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  <a:tr h="4789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+mn-lt"/>
                          <a:cs typeface="+mn-cs"/>
                        </a:rPr>
                        <a:t>DSP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 vMerge="1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  <a:tr h="5568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</a:rPr>
                        <a:t>ATD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  <a:tr h="5568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宋体"/>
                          <a:cs typeface="宋体"/>
                        </a:rPr>
                        <a:t>网站分析</a:t>
                      </a:r>
                      <a:r>
                        <a:rPr lang="en-US" altLang="zh-CN" sz="1400" smtClean="0">
                          <a:effectLst/>
                          <a:latin typeface="宋体"/>
                          <a:cs typeface="宋体"/>
                        </a:rPr>
                        <a:t>/DMP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  <a:tr h="5568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宋体"/>
                          <a:cs typeface="宋体"/>
                        </a:rPr>
                        <a:t>广告安全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  <a:tr h="5568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宋体"/>
                          <a:cs typeface="宋体"/>
                        </a:rPr>
                        <a:t>In-app</a:t>
                      </a:r>
                      <a:r>
                        <a:rPr lang="zh-CN" altLang="en-US" sz="1400" dirty="0" smtClean="0">
                          <a:effectLst/>
                          <a:latin typeface="宋体"/>
                          <a:cs typeface="宋体"/>
                        </a:rPr>
                        <a:t>移动广告联盟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  <a:tr h="5568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宋体"/>
                          <a:cs typeface="宋体"/>
                        </a:rPr>
                        <a:t>App</a:t>
                      </a:r>
                      <a:r>
                        <a:rPr lang="zh-CN" altLang="en-US" sz="1400" dirty="0" smtClean="0">
                          <a:effectLst/>
                          <a:latin typeface="宋体"/>
                          <a:cs typeface="宋体"/>
                        </a:rPr>
                        <a:t>统计</a:t>
                      </a: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宋体"/>
                        <a:cs typeface="宋体"/>
                      </a:endParaRPr>
                    </a:p>
                  </a:txBody>
                  <a:tcPr marL="61577" marR="61577" marT="0" marB="0" anchor="ctr"/>
                </a:tc>
              </a:tr>
            </a:tbl>
          </a:graphicData>
        </a:graphic>
      </p:graphicFrame>
      <p:pic>
        <p:nvPicPr>
          <p:cNvPr id="4100" name="Picture 4" descr="C:\Users\liupeng3-pd\Desktop\2749248_2544047_122024065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62" y="1059831"/>
            <a:ext cx="949571" cy="3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iupeng3-pd\Desktop\193000000818161294915432733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62" y="1051585"/>
            <a:ext cx="1041835" cy="33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iupeng3-pd\Desktop\201934u7k8uix13b3bquu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52" y="1051585"/>
            <a:ext cx="1130567" cy="33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iupeng3-pd\Desktop\3412945_173805190187_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51" y="1065915"/>
            <a:ext cx="1173559" cy="3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iupeng3-pd\Desktop\2010113004202448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73" y="1056390"/>
            <a:ext cx="936104" cy="3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iupeng3-pd\Desktop\133049664794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06" y="1025888"/>
            <a:ext cx="801545" cy="37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iupeng3-pd\Desktop\200662310191479751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767" y="1065915"/>
            <a:ext cx="936104" cy="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liupeng3-pd\Desktop\artimg2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959" y="3586461"/>
            <a:ext cx="925736" cy="2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liupeng3-pd\Desktop\art05_0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23" y="1627387"/>
            <a:ext cx="878396" cy="2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liupeng3-pd\Desktop\artimg19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84" y="2109618"/>
            <a:ext cx="901960" cy="32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liupeng3-pd\Desktop\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23" y="2649751"/>
            <a:ext cx="908447" cy="2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liupeng3-pd\Desktop\artimg1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817" y="4613623"/>
            <a:ext cx="890786" cy="3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liupeng3-pd\Desktop\artimg16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433" y="3171292"/>
            <a:ext cx="930535" cy="1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liupeng3-pd\Desktop\artimg08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83" y="6301124"/>
            <a:ext cx="892435" cy="29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liupeng3-pd\Desktop\kv-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49" y="3238448"/>
            <a:ext cx="941785" cy="49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liupeng3-pd\Desktop\juhe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8" y="4613623"/>
            <a:ext cx="930111" cy="3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liupeng3-pd\Desktop\jupi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9" y="4142100"/>
            <a:ext cx="935436" cy="20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liupeng3-pd\Desktop\dianjin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20" y="1586222"/>
            <a:ext cx="919069" cy="3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liupeng3-pd\Desktop\20130708173116-2145742969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41" y="3058488"/>
            <a:ext cx="1152128" cy="3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liupeng3-pd\Desktop\u=802395253,1084432008&amp;fm=21&amp;gp=0.jp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25" y="3000872"/>
            <a:ext cx="922583" cy="4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liupeng3-pd\Desktop\tanx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30" y="2524703"/>
            <a:ext cx="9715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liupeng3-pd\Desktop\tengguo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93" y="2534745"/>
            <a:ext cx="954274" cy="41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liupeng3-pd\Desktop\baidu-union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254" y="3019922"/>
            <a:ext cx="928676" cy="42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liupeng3-pd\Desktop\2011219145514913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93" y="1564135"/>
            <a:ext cx="991264" cy="36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liupeng3-pd\Desktop\che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49" y="1629323"/>
            <a:ext cx="1151100" cy="25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liupeng3-pd\Desktop\1519443.gif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64" y="1569620"/>
            <a:ext cx="1187311" cy="3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liupeng3-pd\Desktop\tanx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240" y="3534577"/>
            <a:ext cx="1134684" cy="3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liupeng3-pd\Desktop\youmeng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03" y="6357194"/>
            <a:ext cx="1180770" cy="2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liupeng3-pd\Desktop\liangzi.jp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11" y="4699593"/>
            <a:ext cx="1103199" cy="35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liupeng3-pd\Desktop\cnzz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15" y="4522565"/>
            <a:ext cx="756234" cy="3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iupeng3-pd\Desktop\1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47" y="2045244"/>
            <a:ext cx="889995" cy="4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liupeng3-pd\Desktop\tf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167" y="4561269"/>
            <a:ext cx="1214937" cy="4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iupeng3-pd\Desktop\u=1157491581,2661310338&amp;fm=23&amp;gp=0.jp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85" y="1547142"/>
            <a:ext cx="951795" cy="3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liupeng3-pd\Desktop\2010022308030455.jp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82" y="2162672"/>
            <a:ext cx="972259" cy="23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liupeng3-pd\Desktop\google-adx.jp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713" y="2623250"/>
            <a:ext cx="960055" cy="2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C:\Users\liupeng3-pd\Desktop\4848b0aa1294171633ac2562e648e3fd.jp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368" y="3069266"/>
            <a:ext cx="969412" cy="35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liupeng3-pd\Desktop\u=2667052130,2578772272&amp;fm=21&amp;gp=0.jp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00" y="3600548"/>
            <a:ext cx="960884" cy="23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:\Users\liupeng3-pd\Desktop\20100527ljq11.jp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40" y="4532180"/>
            <a:ext cx="865570" cy="47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:\Users\liupeng3-pd\Desktop\bt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387" y="4585048"/>
            <a:ext cx="1045752" cy="39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:\Users\liupeng3-pd\Desktop\u=4260018306,3767184023&amp;fm=23&amp;gp=0.jp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5750659"/>
            <a:ext cx="981794" cy="3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3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683568" y="1643050"/>
            <a:ext cx="7772400" cy="2143140"/>
          </a:xfrm>
        </p:spPr>
        <p:txBody>
          <a:bodyPr/>
          <a:lstStyle/>
          <a:p>
            <a:pPr eaLnBrk="1" hangingPunct="1"/>
            <a:r>
              <a:rPr lang="zh-CN" altLang="en-US" sz="6000" b="1" dirty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计算</a:t>
            </a:r>
            <a:r>
              <a:rPr lang="zh-CN" altLang="en-US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广告基础知识</a:t>
            </a:r>
          </a:p>
        </p:txBody>
      </p:sp>
    </p:spTree>
    <p:extLst>
      <p:ext uri="{BB962C8B-B14F-4D97-AF65-F5344CB8AC3E}">
        <p14:creationId xmlns:p14="http://schemas.microsoft.com/office/powerpoint/2010/main" val="3844918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互联网广告技术特点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96544"/>
          </a:xfrm>
        </p:spPr>
        <p:txBody>
          <a:bodyPr/>
          <a:lstStyle/>
          <a:p>
            <a:r>
              <a:rPr lang="zh-CN" altLang="en-US" dirty="0" smtClean="0"/>
              <a:t>技术和计算导向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数字媒体的特点使在线广告可以按人群投放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广告决策和交易朝着计算驱动的方向发展</a:t>
            </a:r>
            <a:endParaRPr lang="en-US" altLang="zh-CN" dirty="0" smtClean="0"/>
          </a:p>
          <a:p>
            <a:r>
              <a:rPr lang="zh-CN" altLang="en-US" dirty="0" smtClean="0"/>
              <a:t>可衡量性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广告的点击是效果的直接收集途径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98</a:t>
            </a:r>
            <a:r>
              <a:rPr lang="zh-CN" altLang="en-US" dirty="0" smtClean="0"/>
              <a:t>至今，</a:t>
            </a:r>
            <a:r>
              <a:rPr lang="en-US" altLang="zh-CN" dirty="0" smtClean="0"/>
              <a:t>Banner</a:t>
            </a:r>
            <a:r>
              <a:rPr lang="zh-CN" altLang="en-US" dirty="0" smtClean="0"/>
              <a:t>点击率从</a:t>
            </a:r>
            <a:r>
              <a:rPr lang="en-US" altLang="zh-CN" dirty="0" smtClean="0"/>
              <a:t>10%</a:t>
            </a:r>
            <a:r>
              <a:rPr lang="zh-CN" altLang="en-US" dirty="0" smtClean="0"/>
              <a:t>降至</a:t>
            </a:r>
            <a:r>
              <a:rPr lang="en-US" altLang="zh-CN" dirty="0" smtClean="0"/>
              <a:t>0.1%</a:t>
            </a:r>
          </a:p>
          <a:p>
            <a:r>
              <a:rPr lang="zh-CN" altLang="en-US" dirty="0" smtClean="0"/>
              <a:t>标准化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技术投放和精准定向促进了在线广告标准化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        </a:t>
            </a:r>
            <a:r>
              <a:rPr lang="zh-CN" altLang="en-US" dirty="0" smtClean="0"/>
              <a:t>在标准化方面做了很多贡献</a:t>
            </a:r>
            <a:endParaRPr lang="en-US" altLang="zh-CN" dirty="0" smtClean="0"/>
          </a:p>
        </p:txBody>
      </p:sp>
      <p:pic>
        <p:nvPicPr>
          <p:cNvPr id="15011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280" y="3933056"/>
            <a:ext cx="661136" cy="77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pengliubj8588\Desktop\new-iab-log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4897" y="5661248"/>
            <a:ext cx="962848" cy="4971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69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广告有效性模型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528409" y="1935996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曝光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(exposure)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1528409" y="2584068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关注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(attention)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1528409" y="3232140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理解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(comprehension)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1528409" y="3880212"/>
            <a:ext cx="2232248" cy="6480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信息接受 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(message acceptance)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1528409" y="4672300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保持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(retention)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1528409" y="5320372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购买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(purchase)</a:t>
            </a:r>
          </a:p>
        </p:txBody>
      </p:sp>
      <p:sp>
        <p:nvSpPr>
          <p:cNvPr id="41" name="矩形 40"/>
          <p:cNvSpPr/>
          <p:nvPr/>
        </p:nvSpPr>
        <p:spPr>
          <a:xfrm>
            <a:off x="2137766" y="126876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阶段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88849" y="12687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主要原则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rot="10800000">
            <a:off x="3832665" y="2152020"/>
            <a:ext cx="864096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4768769" y="1935996"/>
            <a:ext cx="3589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1.1. 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主要取决于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广告位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的天然属性</a:t>
            </a:r>
            <a:endParaRPr lang="en-US" altLang="zh-CN" sz="18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rot="10800000">
            <a:off x="3832665" y="2800092"/>
            <a:ext cx="864096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4782624" y="2380818"/>
            <a:ext cx="32585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2.1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不要干扰或打断用户的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任务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2.2 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明确揭示推荐的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原因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2.3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符合用户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兴趣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或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需求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rot="10800000">
            <a:off x="3832665" y="3448164"/>
            <a:ext cx="864096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768769" y="3305889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3.1 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广告在用户能理解的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兴趣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范围</a:t>
            </a:r>
            <a:endParaRPr lang="en-US" altLang="zh-CN" sz="18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3.2 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与关注程度相匹配的理解门槛</a:t>
            </a:r>
            <a:endParaRPr lang="en-US" altLang="zh-CN" sz="18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rot="10800000">
            <a:off x="3832666" y="4168244"/>
            <a:ext cx="864096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768769" y="3953961"/>
            <a:ext cx="2924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4.1 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广告商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广告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认可度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(+/-)</a:t>
            </a:r>
          </a:p>
          <a:p>
            <a:pPr marL="342900" indent="-342900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4.2 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广告位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认可度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(+/-)</a:t>
            </a:r>
          </a:p>
        </p:txBody>
      </p:sp>
      <p:cxnSp>
        <p:nvCxnSpPr>
          <p:cNvPr id="55" name="直接箭头连接符 54"/>
          <p:cNvCxnSpPr/>
          <p:nvPr/>
        </p:nvCxnSpPr>
        <p:spPr>
          <a:xfrm rot="10800000">
            <a:off x="3832665" y="4888324"/>
            <a:ext cx="864096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4768769" y="470730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5.1 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艺术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性带来的记忆效果</a:t>
            </a:r>
            <a:endParaRPr lang="en-US" altLang="zh-CN" sz="18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rot="10800000">
            <a:off x="3832665" y="5536396"/>
            <a:ext cx="864096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4768769" y="5320372"/>
            <a:ext cx="353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6.1 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在用户的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价格敏感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接受范围内</a:t>
            </a:r>
            <a:endParaRPr lang="en-US" altLang="zh-CN" sz="18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0" name="左大括号 59"/>
          <p:cNvSpPr/>
          <p:nvPr/>
        </p:nvSpPr>
        <p:spPr>
          <a:xfrm>
            <a:off x="1085406" y="2132856"/>
            <a:ext cx="432048" cy="792088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1" name="矩形 60"/>
          <p:cNvSpPr/>
          <p:nvPr/>
        </p:nvSpPr>
        <p:spPr>
          <a:xfrm>
            <a:off x="434387" y="233618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选择</a:t>
            </a:r>
            <a:endParaRPr lang="zh-CN" altLang="en-US" sz="1800" dirty="0"/>
          </a:p>
        </p:txBody>
      </p:sp>
      <p:sp>
        <p:nvSpPr>
          <p:cNvPr id="63" name="左大括号 62"/>
          <p:cNvSpPr/>
          <p:nvPr/>
        </p:nvSpPr>
        <p:spPr>
          <a:xfrm>
            <a:off x="1085406" y="3475608"/>
            <a:ext cx="432048" cy="792088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4" name="矩形 63"/>
          <p:cNvSpPr/>
          <p:nvPr/>
        </p:nvSpPr>
        <p:spPr>
          <a:xfrm>
            <a:off x="437334" y="367696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解释</a:t>
            </a:r>
            <a:endParaRPr lang="zh-CN" altLang="en-US" sz="1800" dirty="0"/>
          </a:p>
        </p:txBody>
      </p:sp>
      <p:sp>
        <p:nvSpPr>
          <p:cNvPr id="65" name="左大括号 64"/>
          <p:cNvSpPr/>
          <p:nvPr/>
        </p:nvSpPr>
        <p:spPr>
          <a:xfrm>
            <a:off x="1085406" y="4869160"/>
            <a:ext cx="432048" cy="792088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6" name="矩形 65"/>
          <p:cNvSpPr/>
          <p:nvPr/>
        </p:nvSpPr>
        <p:spPr>
          <a:xfrm>
            <a:off x="450034" y="50451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态度</a:t>
            </a:r>
            <a:endParaRPr lang="zh-CN" altLang="en-US" sz="1800" dirty="0"/>
          </a:p>
        </p:txBody>
      </p:sp>
      <p:cxnSp>
        <p:nvCxnSpPr>
          <p:cNvPr id="29" name="直接箭头连接符 28"/>
          <p:cNvCxnSpPr/>
          <p:nvPr/>
        </p:nvCxnSpPr>
        <p:spPr>
          <a:xfrm rot="5400000">
            <a:off x="-1434080" y="3860254"/>
            <a:ext cx="3599606" cy="7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99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一些广告策略的效果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55576" y="1772816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曝光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(exposure)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55576" y="2420888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关注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(attention)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55576" y="3068960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理解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(comprehension)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55576" y="3717032"/>
            <a:ext cx="2232248" cy="6480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信息接受 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(message acceptance)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55576" y="4509120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保持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(retention)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55576" y="5157192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购买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(purchase)</a:t>
            </a:r>
          </a:p>
        </p:txBody>
      </p:sp>
      <p:sp>
        <p:nvSpPr>
          <p:cNvPr id="10" name="矩形 9"/>
          <p:cNvSpPr/>
          <p:nvPr/>
        </p:nvSpPr>
        <p:spPr>
          <a:xfrm>
            <a:off x="4860032" y="1988840"/>
            <a:ext cx="10326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幽默</a:t>
            </a:r>
            <a:endParaRPr lang="en-US" altLang="zh-CN" sz="20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(2+, 3-)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1" name="直接箭头连接符 10"/>
          <p:cNvCxnSpPr>
            <a:stCxn id="10" idx="1"/>
            <a:endCxn id="5" idx="3"/>
          </p:cNvCxnSpPr>
          <p:nvPr/>
        </p:nvCxnSpPr>
        <p:spPr>
          <a:xfrm rot="10800000" flipV="1">
            <a:off x="2987824" y="2342782"/>
            <a:ext cx="1872208" cy="33013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1"/>
            <a:endCxn id="6" idx="3"/>
          </p:cNvCxnSpPr>
          <p:nvPr/>
        </p:nvCxnSpPr>
        <p:spPr>
          <a:xfrm rot="10800000" flipV="1">
            <a:off x="2987824" y="2342782"/>
            <a:ext cx="1872208" cy="97820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860032" y="3068960"/>
            <a:ext cx="10615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性感</a:t>
            </a:r>
            <a:endParaRPr lang="en-US" altLang="zh-CN" sz="20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(2+, 4?)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9" name="直接箭头连接符 18"/>
          <p:cNvCxnSpPr>
            <a:stCxn id="17" idx="1"/>
            <a:endCxn id="5" idx="3"/>
          </p:cNvCxnSpPr>
          <p:nvPr/>
        </p:nvCxnSpPr>
        <p:spPr>
          <a:xfrm rot="10800000">
            <a:off x="2987824" y="2672917"/>
            <a:ext cx="1872208" cy="74998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7" idx="1"/>
            <a:endCxn id="7" idx="3"/>
          </p:cNvCxnSpPr>
          <p:nvPr/>
        </p:nvCxnSpPr>
        <p:spPr>
          <a:xfrm rot="10800000" flipV="1">
            <a:off x="2987824" y="3422902"/>
            <a:ext cx="1872208" cy="6181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60032" y="4941168"/>
            <a:ext cx="1091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折扣</a:t>
            </a:r>
            <a:endParaRPr lang="en-US" altLang="zh-CN" sz="20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(2+, 6+)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6" name="直接箭头连接符 25"/>
          <p:cNvCxnSpPr>
            <a:stCxn id="25" idx="1"/>
            <a:endCxn id="5" idx="3"/>
          </p:cNvCxnSpPr>
          <p:nvPr/>
        </p:nvCxnSpPr>
        <p:spPr>
          <a:xfrm rot="10800000">
            <a:off x="2987824" y="2672917"/>
            <a:ext cx="1872208" cy="262219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5" idx="1"/>
            <a:endCxn id="9" idx="3"/>
          </p:cNvCxnSpPr>
          <p:nvPr/>
        </p:nvCxnSpPr>
        <p:spPr>
          <a:xfrm rot="10800000" flipV="1">
            <a:off x="2987824" y="5295110"/>
            <a:ext cx="1872208" cy="11410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4860033" y="4005064"/>
            <a:ext cx="1032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艺术</a:t>
            </a:r>
            <a:endParaRPr lang="en-US" altLang="zh-CN" sz="20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(3-,</a:t>
            </a:r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5+)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41" name="直接箭头连接符 40"/>
          <p:cNvCxnSpPr>
            <a:stCxn id="40" idx="1"/>
            <a:endCxn id="6" idx="3"/>
          </p:cNvCxnSpPr>
          <p:nvPr/>
        </p:nvCxnSpPr>
        <p:spPr>
          <a:xfrm rot="10800000">
            <a:off x="2987825" y="3320989"/>
            <a:ext cx="1872209" cy="103801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40" idx="1"/>
            <a:endCxn id="8" idx="3"/>
          </p:cNvCxnSpPr>
          <p:nvPr/>
        </p:nvCxnSpPr>
        <p:spPr>
          <a:xfrm rot="10800000" flipV="1">
            <a:off x="2987825" y="4359006"/>
            <a:ext cx="1872209" cy="40214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486295" y="2378796"/>
            <a:ext cx="203132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仿背景 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(2.1+):</a:t>
            </a:r>
          </a:p>
          <a:p>
            <a:pPr marL="342900" indent="-342900"/>
            <a:r>
              <a:rPr lang="en-US" altLang="zh-CN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1.</a:t>
            </a:r>
            <a:r>
              <a:rPr lang="zh-CN" altLang="en-US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仿网页文字链</a:t>
            </a:r>
            <a:endParaRPr lang="en-US" altLang="zh-CN" sz="16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/>
            <a:r>
              <a:rPr lang="en-US" altLang="zh-CN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zh-CN" altLang="en-US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尽量靠近网页色调</a:t>
            </a:r>
            <a:endParaRPr lang="en-US" altLang="zh-CN" sz="16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501396" y="4711508"/>
            <a:ext cx="23042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简单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(2, 3.2+):</a:t>
            </a:r>
          </a:p>
          <a:p>
            <a:pPr marL="342900" indent="-342900"/>
            <a:r>
              <a:rPr lang="en-US" altLang="zh-CN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1.</a:t>
            </a:r>
            <a:r>
              <a:rPr lang="zh-CN" altLang="en-US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留白吸引用户关注</a:t>
            </a:r>
            <a:endParaRPr lang="en-US" altLang="zh-CN" sz="16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/>
            <a:r>
              <a:rPr lang="en-US" altLang="zh-CN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zh-CN" altLang="en-US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减少同时表达的诉求</a:t>
            </a:r>
            <a:endParaRPr lang="en-US" altLang="zh-CN" sz="16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501396" y="3559380"/>
            <a:ext cx="20882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大标识 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(2+):</a:t>
            </a:r>
          </a:p>
          <a:p>
            <a:pPr marL="342900" indent="-342900"/>
            <a:r>
              <a:rPr lang="en-US" altLang="zh-CN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1.</a:t>
            </a:r>
            <a:r>
              <a:rPr lang="zh-CN" altLang="en-US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显著大于背景字体</a:t>
            </a:r>
            <a:endParaRPr lang="en-US" altLang="zh-CN" sz="16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/>
            <a:r>
              <a:rPr lang="en-US" altLang="zh-CN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2.logo</a:t>
            </a:r>
            <a:r>
              <a:rPr lang="zh-CN" altLang="en-US" sz="1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尽量显著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79912" y="1556792"/>
            <a:ext cx="2304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传统广告策略分析</a:t>
            </a:r>
            <a:endParaRPr lang="en-US" altLang="zh-CN" sz="20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429388" y="1571612"/>
            <a:ext cx="2236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在线广告创意原则</a:t>
            </a:r>
            <a:endParaRPr lang="en-US" altLang="zh-CN" sz="20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rot="5400000">
            <a:off x="-1332657" y="3769876"/>
            <a:ext cx="3599606" cy="7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3" name="Title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计算广告核心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挑战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8274" name="Content Placeholder 2"/>
          <p:cNvSpPr>
            <a:spLocks noGrp="1"/>
          </p:cNvSpPr>
          <p:nvPr>
            <p:ph idx="4294967295"/>
          </p:nvPr>
        </p:nvSpPr>
        <p:spPr>
          <a:xfrm>
            <a:off x="511175" y="1219200"/>
            <a:ext cx="7786688" cy="5138758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广告中的计算问题</a:t>
            </a:r>
            <a:endParaRPr lang="en-US" altLang="zh-CN" dirty="0" smtClean="0"/>
          </a:p>
          <a:p>
            <a:pPr lvl="1" eaLnBrk="1" hangingPunct="1"/>
            <a:r>
              <a:rPr lang="zh-CN" altLang="en-US" sz="2400" dirty="0" smtClean="0"/>
              <a:t>给定用户</a:t>
            </a:r>
            <a:r>
              <a:rPr lang="en-US" altLang="zh-CN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zh-CN" altLang="en-US" sz="2400" dirty="0" smtClean="0"/>
              <a:t> 上下文环境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找到最合适的广告创意</a:t>
            </a:r>
            <a:r>
              <a:rPr lang="en-US" altLang="zh-CN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 smtClean="0"/>
              <a:t>.</a:t>
            </a:r>
          </a:p>
          <a:p>
            <a:pPr lvl="1" eaLnBrk="1" hangingPunct="1">
              <a:buNone/>
            </a:pPr>
            <a:endParaRPr lang="en-US" altLang="zh-CN" dirty="0" smtClean="0"/>
          </a:p>
          <a:p>
            <a:pPr eaLnBrk="1" hangingPunct="1">
              <a:buNone/>
            </a:pPr>
            <a:endParaRPr lang="en-US" altLang="zh-CN" sz="2800" dirty="0" smtClean="0"/>
          </a:p>
          <a:p>
            <a:pPr eaLnBrk="1" hangingPunct="1"/>
            <a:r>
              <a:rPr lang="zh-CN" altLang="en-US" sz="2800" dirty="0" smtClean="0"/>
              <a:t>从优化角度来看</a:t>
            </a:r>
            <a:endParaRPr lang="en-US" altLang="zh-CN" sz="2800" dirty="0" smtClean="0"/>
          </a:p>
          <a:p>
            <a:pPr lvl="1" eaLnBrk="1" hangingPunct="1"/>
            <a:r>
              <a:rPr lang="zh-CN" altLang="en-US" sz="2000" dirty="0" smtClean="0"/>
              <a:t>特征提取：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</a:rPr>
              <a:t>受众定向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 eaLnBrk="1" hangingPunct="1"/>
            <a:r>
              <a:rPr lang="zh-CN" altLang="en-US" sz="2000" dirty="0" smtClean="0"/>
              <a:t>微观优化：</a:t>
            </a:r>
            <a:r>
              <a:rPr lang="en-US" altLang="zh-CN" sz="2000" dirty="0" err="1" smtClean="0">
                <a:solidFill>
                  <a:schemeClr val="accent6">
                    <a:lumMod val="75000"/>
                  </a:schemeClr>
                </a:solidFill>
              </a:rPr>
              <a:t>eCPM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</a:rPr>
              <a:t>估计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 eaLnBrk="1" hangingPunct="1"/>
            <a:r>
              <a:rPr lang="zh-CN" altLang="en-US" sz="2000" dirty="0" smtClean="0"/>
              <a:t>宏观优化：竞价市场机制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受限优化：在线分配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强化学习：探索与利用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个性化重定向：推荐技术</a:t>
            </a:r>
            <a:endParaRPr lang="en-US" altLang="zh-CN" sz="20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43438" y="3304934"/>
            <a:ext cx="397036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从系统角度来看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整体框架：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广告服务器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候选查询：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实时索引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特征存储：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No-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sql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技术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离线学习：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Hadoop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在线学习：流计算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交易市场：实时竞价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2357421" y="2847800"/>
            <a:ext cx="642943" cy="45713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113474" y="2872252"/>
            <a:ext cx="515147" cy="43268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14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716204"/>
              </p:ext>
            </p:extLst>
          </p:nvPr>
        </p:nvGraphicFramePr>
        <p:xfrm>
          <a:off x="2357438" y="2204864"/>
          <a:ext cx="450056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547" name="Equation" r:id="rId4" imgW="2019240" imgH="291960" progId="Equation.3">
                  <p:embed/>
                </p:oleObj>
              </mc:Choice>
              <mc:Fallback>
                <p:oleObj name="Equation" r:id="rId4" imgW="20192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2204864"/>
                        <a:ext cx="4500562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50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3" name="Title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在线广告技术课题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8274" name="Content Placeholder 2"/>
          <p:cNvSpPr>
            <a:spLocks noGrp="1"/>
          </p:cNvSpPr>
          <p:nvPr>
            <p:ph idx="4294967295"/>
          </p:nvPr>
        </p:nvSpPr>
        <p:spPr>
          <a:xfrm>
            <a:off x="511175" y="1500174"/>
            <a:ext cx="7786688" cy="4840288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大规模 </a:t>
            </a:r>
            <a:r>
              <a:rPr lang="en-US" altLang="zh-CN" sz="2800" dirty="0" smtClean="0"/>
              <a:t>(Scale)</a:t>
            </a:r>
          </a:p>
          <a:p>
            <a:pPr lvl="1" eaLnBrk="1" hangingPunct="1"/>
            <a:r>
              <a:rPr lang="zh-CN" altLang="en-US" sz="1900" dirty="0" smtClean="0"/>
              <a:t>百万量级的页面，十亿量级的用户，需要被分析处理</a:t>
            </a:r>
            <a:endParaRPr lang="en-US" altLang="zh-CN" sz="1900" dirty="0" smtClean="0"/>
          </a:p>
          <a:p>
            <a:pPr lvl="1" eaLnBrk="1" hangingPunct="1"/>
            <a:r>
              <a:rPr lang="zh-CN" altLang="en-US" sz="1900" dirty="0" smtClean="0"/>
              <a:t>高并发在线投放系统 </a:t>
            </a:r>
            <a:r>
              <a:rPr lang="en-US" altLang="zh-CN" sz="1900" dirty="0" smtClean="0"/>
              <a:t>(</a:t>
            </a:r>
            <a:r>
              <a:rPr lang="zh-CN" altLang="en-US" sz="1900" dirty="0" smtClean="0"/>
              <a:t>例</a:t>
            </a:r>
            <a:r>
              <a:rPr lang="en-US" altLang="zh-CN" sz="1900" dirty="0" smtClean="0"/>
              <a:t>: </a:t>
            </a:r>
            <a:r>
              <a:rPr lang="en-US" altLang="zh-CN" sz="1900" dirty="0" err="1" smtClean="0"/>
              <a:t>Rightmedia</a:t>
            </a:r>
            <a:r>
              <a:rPr lang="zh-CN" altLang="en-US" sz="1900" dirty="0" smtClean="0"/>
              <a:t>每天处理百亿次广告交易</a:t>
            </a:r>
            <a:r>
              <a:rPr lang="en-US" altLang="zh-CN" sz="1900" dirty="0" smtClean="0"/>
              <a:t>)</a:t>
            </a:r>
          </a:p>
          <a:p>
            <a:pPr lvl="1" eaLnBrk="1" hangingPunct="1"/>
            <a:r>
              <a:rPr lang="en-US" altLang="zh-CN" sz="1900" dirty="0" smtClean="0"/>
              <a:t>Latency</a:t>
            </a:r>
            <a:r>
              <a:rPr lang="zh-CN" altLang="en-US" sz="1900" dirty="0" smtClean="0"/>
              <a:t>的严格要求 </a:t>
            </a:r>
            <a:r>
              <a:rPr lang="en-US" altLang="zh-CN" sz="1900" dirty="0" smtClean="0"/>
              <a:t>(</a:t>
            </a:r>
            <a:r>
              <a:rPr lang="zh-CN" altLang="en-US" sz="1900" dirty="0" smtClean="0"/>
              <a:t>例</a:t>
            </a:r>
            <a:r>
              <a:rPr lang="en-US" altLang="zh-CN" sz="1900" dirty="0" smtClean="0"/>
              <a:t>: ad exchange</a:t>
            </a:r>
            <a:r>
              <a:rPr lang="zh-CN" altLang="en-US" sz="1900" dirty="0" smtClean="0"/>
              <a:t>要求竞价在</a:t>
            </a:r>
            <a:r>
              <a:rPr lang="en-US" altLang="zh-CN" sz="1900" dirty="0" smtClean="0"/>
              <a:t>100ms</a:t>
            </a:r>
            <a:r>
              <a:rPr lang="zh-CN" altLang="en-US" sz="1900" dirty="0" smtClean="0"/>
              <a:t>内返回</a:t>
            </a:r>
            <a:r>
              <a:rPr lang="en-US" altLang="zh-CN" sz="1900" dirty="0" smtClean="0"/>
              <a:t>)</a:t>
            </a:r>
          </a:p>
          <a:p>
            <a:pPr eaLnBrk="1" hangingPunct="1"/>
            <a:r>
              <a:rPr lang="zh-CN" altLang="en-US" sz="2800" dirty="0" smtClean="0"/>
              <a:t>动态性 </a:t>
            </a:r>
            <a:r>
              <a:rPr lang="en-US" altLang="zh-CN" sz="2800" dirty="0" smtClean="0"/>
              <a:t>(Dynamics)</a:t>
            </a:r>
          </a:p>
          <a:p>
            <a:pPr lvl="1" eaLnBrk="1" hangingPunct="1"/>
            <a:r>
              <a:rPr lang="zh-CN" altLang="en-US" sz="1900" dirty="0" smtClean="0"/>
              <a:t>用户的关注和购物兴趣非常快速地变化</a:t>
            </a:r>
            <a:endParaRPr lang="en-US" altLang="zh-CN" sz="1900" dirty="0" smtClean="0"/>
          </a:p>
          <a:p>
            <a:pPr eaLnBrk="1" hangingPunct="1"/>
            <a:r>
              <a:rPr lang="zh-CN" altLang="en-US" sz="2800" dirty="0" smtClean="0"/>
              <a:t>丰富的查询信息 </a:t>
            </a:r>
            <a:r>
              <a:rPr lang="en-US" altLang="zh-CN" sz="2800" dirty="0" smtClean="0"/>
              <a:t>(Rich query)</a:t>
            </a:r>
          </a:p>
          <a:p>
            <a:pPr lvl="1" eaLnBrk="1" hangingPunct="1"/>
            <a:r>
              <a:rPr lang="zh-CN" altLang="en-US" sz="1900" dirty="0" smtClean="0"/>
              <a:t>需要把用户和上下文中多样的信号一起用于检索广告候选</a:t>
            </a:r>
            <a:endParaRPr lang="en-US" altLang="zh-CN" sz="1900" dirty="0" smtClean="0"/>
          </a:p>
          <a:p>
            <a:pPr eaLnBrk="1" hangingPunct="1"/>
            <a:r>
              <a:rPr lang="zh-CN" altLang="en-US" sz="2800" dirty="0" smtClean="0"/>
              <a:t>探索与发现 </a:t>
            </a:r>
            <a:r>
              <a:rPr lang="en-US" altLang="zh-CN" sz="2800" dirty="0" smtClean="0"/>
              <a:t>(Explore &amp; exploit)</a:t>
            </a:r>
          </a:p>
          <a:p>
            <a:pPr lvl="1" eaLnBrk="1" hangingPunct="1"/>
            <a:r>
              <a:rPr lang="zh-CN" altLang="en-US" sz="1900" dirty="0" smtClean="0"/>
              <a:t>用户反馈数据局限于在以往投放中出现过的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9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9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1900" dirty="0" smtClean="0"/>
              <a:t>组合，需要主动探索未观察到的领域，以提高模型正确性</a:t>
            </a:r>
            <a:endParaRPr lang="en-US" altLang="zh-CN" sz="1900" dirty="0" smtClean="0"/>
          </a:p>
          <a:p>
            <a:pPr lvl="1" eaLnBrk="1" hangingPunct="1"/>
            <a:endParaRPr lang="en-US" altLang="zh-CN" sz="1800" dirty="0" smtClean="0"/>
          </a:p>
          <a:p>
            <a:pPr lvl="1" eaLnBrk="1" hangingPunct="1"/>
            <a:endParaRPr lang="en-US" altLang="zh-CN" sz="1800" dirty="0" smtClean="0"/>
          </a:p>
          <a:p>
            <a:pPr lvl="1" eaLnBrk="1" hangingPunct="1"/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70670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1" name="Title 1"/>
          <p:cNvSpPr>
            <a:spLocks noGrp="1"/>
          </p:cNvSpPr>
          <p:nvPr>
            <p:ph type="title" idx="4294967295"/>
          </p:nvPr>
        </p:nvSpPr>
        <p:spPr>
          <a:xfrm>
            <a:off x="488950" y="381347"/>
            <a:ext cx="8331522" cy="887413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搜索、广告与推荐的比较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40382" name="Group 62"/>
          <p:cNvGraphicFramePr>
            <a:graphicFrameLocks noGrp="1"/>
          </p:cNvGraphicFramePr>
          <p:nvPr/>
        </p:nvGraphicFramePr>
        <p:xfrm>
          <a:off x="714348" y="2022531"/>
          <a:ext cx="7786741" cy="3263857"/>
        </p:xfrm>
        <a:graphic>
          <a:graphicData uri="http://schemas.openxmlformats.org/drawingml/2006/table">
            <a:tbl>
              <a:tblPr/>
              <a:tblGrid>
                <a:gridCol w="1459542"/>
                <a:gridCol w="1419025"/>
                <a:gridCol w="1664688"/>
                <a:gridCol w="1419025"/>
                <a:gridCol w="1824461"/>
              </a:tblGrid>
              <a:tr h="4570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charset="0"/>
                        </a:rPr>
                        <a:t>搜索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charset="0"/>
                        </a:rPr>
                        <a:t>搜索广告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charset="0"/>
                        </a:rPr>
                        <a:t>显示广告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charset="0"/>
                        </a:rPr>
                        <a:t>推荐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7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首要准则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相关性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(</a:t>
                      </a:r>
                      <a:r>
                        <a:rPr kumimoji="0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relevence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195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投资回报率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(ROI)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用户兴趣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195"/>
                      </a:schemeClr>
                    </a:solidFill>
                  </a:tcPr>
                </a:tc>
              </a:tr>
              <a:tr h="567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其他需求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各垂直领域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独立定义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质量，安全性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(Safety)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多样性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(diversity), 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新鲜度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(freshness)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8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索引规模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~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十亿级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~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百万级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--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千万级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~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百万级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~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百万级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--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亿级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个性化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较少的个性化需求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~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亿级用户规模上的个性化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996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检索信号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较为集中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较为丰富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70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Downstream 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优化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不适用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`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适用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7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3" name="Title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投资回报率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- ROI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8274" name="Content Placeholder 2"/>
          <p:cNvSpPr>
            <a:spLocks noGrp="1"/>
          </p:cNvSpPr>
          <p:nvPr>
            <p:ph idx="4294967295"/>
          </p:nvPr>
        </p:nvSpPr>
        <p:spPr>
          <a:xfrm>
            <a:off x="511175" y="1219200"/>
            <a:ext cx="7786688" cy="5138758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投入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广告资源的成本，在多数情形下是线下合同约定的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在</a:t>
            </a:r>
            <a:r>
              <a:rPr lang="en-US" altLang="zh-CN" dirty="0" smtClean="0"/>
              <a:t>DSP</a:t>
            </a:r>
            <a:r>
              <a:rPr lang="zh-CN" altLang="en-US" dirty="0" smtClean="0"/>
              <a:t>产品中，投入的成本是可以优化的</a:t>
            </a:r>
            <a:endParaRPr lang="en-US" altLang="zh-CN" sz="2400" dirty="0" smtClean="0"/>
          </a:p>
          <a:p>
            <a:pPr eaLnBrk="1" hangingPunct="1"/>
            <a:r>
              <a:rPr lang="zh-CN" altLang="en-US" dirty="0" smtClean="0"/>
              <a:t>回报</a:t>
            </a:r>
            <a:endParaRPr lang="en-US" altLang="zh-CN" dirty="0"/>
          </a:p>
          <a:p>
            <a:pPr lvl="1" eaLnBrk="1" hangingPunct="1"/>
            <a:r>
              <a:rPr lang="en-US" altLang="zh-CN" sz="2400" dirty="0" smtClean="0"/>
              <a:t>Return = </a:t>
            </a:r>
          </a:p>
          <a:p>
            <a:pPr lvl="1" eaLnBrk="1" hangingPunct="1"/>
            <a:endParaRPr lang="en-US" altLang="zh-CN" sz="2800" dirty="0" smtClean="0"/>
          </a:p>
          <a:p>
            <a:pPr lvl="1" eaLnBrk="1" hangingPunct="1"/>
            <a:endParaRPr lang="en-US" altLang="zh-CN" dirty="0"/>
          </a:p>
          <a:p>
            <a:pPr marL="457200" lvl="1" indent="0" eaLnBrk="1" hangingPunct="1">
              <a:buNone/>
            </a:pPr>
            <a:r>
              <a:rPr lang="en-US" altLang="zh-CN" sz="2400" dirty="0" smtClean="0"/>
              <a:t>           </a:t>
            </a:r>
            <a:r>
              <a:rPr lang="zh-CN" altLang="en-US" sz="2400" dirty="0" smtClean="0"/>
              <a:t>点击率   点击价值</a:t>
            </a:r>
            <a:r>
              <a:rPr lang="en-US" altLang="zh-CN" sz="2400" dirty="0" smtClean="0"/>
              <a:t>(payoff)	      </a:t>
            </a:r>
            <a:r>
              <a:rPr lang="en-US" altLang="zh-CN" sz="2400" dirty="0" err="1" smtClean="0"/>
              <a:t>eCPM</a:t>
            </a:r>
            <a:endParaRPr lang="en-US" altLang="zh-CN" sz="2400" dirty="0" smtClean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672623" y="4781054"/>
            <a:ext cx="0" cy="44814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7092280" y="4725144"/>
            <a:ext cx="0" cy="5040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14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717612"/>
              </p:ext>
            </p:extLst>
          </p:nvPr>
        </p:nvGraphicFramePr>
        <p:xfrm>
          <a:off x="1403648" y="4166089"/>
          <a:ext cx="66802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527" name="公式" r:id="rId4" imgW="2997000" imgH="304560" progId="Equation.3">
                  <p:embed/>
                </p:oleObj>
              </mc:Choice>
              <mc:Fallback>
                <p:oleObj name="公式" r:id="rId4" imgW="29970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166089"/>
                        <a:ext cx="66802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/>
          <p:cNvCxnSpPr/>
          <p:nvPr/>
        </p:nvCxnSpPr>
        <p:spPr>
          <a:xfrm flipV="1">
            <a:off x="4355976" y="4753099"/>
            <a:ext cx="0" cy="44814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在线广告计费模式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52528"/>
          </a:xfrm>
        </p:spPr>
        <p:txBody>
          <a:bodyPr/>
          <a:lstStyle/>
          <a:p>
            <a:r>
              <a:rPr lang="zh-CN" altLang="en-US" sz="2400" dirty="0" smtClean="0"/>
              <a:t>不同的</a:t>
            </a:r>
            <a:r>
              <a:rPr lang="en-US" altLang="zh-CN" sz="2400" dirty="0" err="1" smtClean="0"/>
              <a:t>eCPM</a:t>
            </a:r>
            <a:r>
              <a:rPr lang="zh-CN" altLang="en-US" sz="2400" dirty="0" smtClean="0"/>
              <a:t>分解对应不同的市场形态</a:t>
            </a:r>
            <a:endParaRPr lang="en-US" altLang="zh-CN" sz="2400" dirty="0" smtClean="0"/>
          </a:p>
          <a:p>
            <a:r>
              <a:rPr lang="en-US" altLang="zh-CN" sz="2400" dirty="0" smtClean="0"/>
              <a:t>CPM</a:t>
            </a:r>
            <a:r>
              <a:rPr lang="zh-CN" altLang="en-US" sz="2400" dirty="0" smtClean="0"/>
              <a:t>结算</a:t>
            </a:r>
            <a:r>
              <a:rPr lang="en-US" altLang="zh-CN" sz="2400" dirty="0" smtClean="0"/>
              <a:t>: </a:t>
            </a:r>
          </a:p>
          <a:p>
            <a:pPr lvl="1"/>
            <a:r>
              <a:rPr lang="zh-CN" altLang="en-US" sz="2000" dirty="0" smtClean="0"/>
              <a:t>固定</a:t>
            </a:r>
            <a:r>
              <a:rPr lang="en-US" altLang="zh-CN" sz="2000" dirty="0" err="1" smtClean="0"/>
              <a:t>eCPM</a:t>
            </a:r>
            <a:r>
              <a:rPr lang="zh-CN" altLang="en-US" sz="2000" dirty="0" smtClean="0"/>
              <a:t>，供给方风险最小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需求方的市场部门承担</a:t>
            </a:r>
            <a:r>
              <a:rPr lang="en-US" altLang="zh-CN" sz="2000" dirty="0" err="1" smtClean="0"/>
              <a:t>eCPM</a:t>
            </a:r>
            <a:r>
              <a:rPr lang="zh-CN" altLang="en-US" sz="2000" dirty="0" smtClean="0"/>
              <a:t>估计的任务</a:t>
            </a:r>
            <a:endParaRPr lang="en-US" altLang="zh-CN" sz="2000" dirty="0" smtClean="0"/>
          </a:p>
          <a:p>
            <a:r>
              <a:rPr lang="en-US" altLang="zh-CN" sz="2400" dirty="0" smtClean="0"/>
              <a:t>CPC</a:t>
            </a:r>
            <a:r>
              <a:rPr lang="zh-CN" altLang="en-US" sz="2400" dirty="0" smtClean="0"/>
              <a:t>结算</a:t>
            </a:r>
            <a:r>
              <a:rPr lang="en-US" altLang="zh-CN" sz="2400" dirty="0" smtClean="0"/>
              <a:t>: </a:t>
            </a:r>
          </a:p>
          <a:p>
            <a:pPr lvl="1"/>
            <a:r>
              <a:rPr lang="zh-CN" altLang="en-US" sz="2000" dirty="0" smtClean="0"/>
              <a:t>动态</a:t>
            </a:r>
            <a:r>
              <a:rPr lang="en-US" altLang="zh-CN" sz="2000" dirty="0" smtClean="0"/>
              <a:t>CTR, </a:t>
            </a:r>
            <a:r>
              <a:rPr lang="zh-CN" altLang="en-US" sz="2000" dirty="0" smtClean="0"/>
              <a:t>固定</a:t>
            </a:r>
            <a:r>
              <a:rPr lang="en-US" altLang="zh-CN" sz="2000" dirty="0" smtClean="0"/>
              <a:t>click value</a:t>
            </a:r>
          </a:p>
          <a:p>
            <a:pPr lvl="1"/>
            <a:r>
              <a:rPr lang="zh-CN" altLang="en-US" sz="2000" dirty="0" smtClean="0"/>
              <a:t>供给方估计点击率，需求方估计点击价值，对效果广告较为合理</a:t>
            </a:r>
            <a:endParaRPr lang="en-US" altLang="zh-CN" sz="2000" dirty="0" smtClean="0"/>
          </a:p>
          <a:p>
            <a:r>
              <a:rPr lang="en-US" altLang="zh-CN" sz="2400" dirty="0" smtClean="0"/>
              <a:t>CPS/CPA/ROI</a:t>
            </a:r>
            <a:r>
              <a:rPr lang="zh-CN" altLang="en-US" sz="2400" dirty="0" smtClean="0"/>
              <a:t>结算</a:t>
            </a:r>
            <a:r>
              <a:rPr lang="en-US" altLang="zh-CN" sz="2400" dirty="0" smtClean="0"/>
              <a:t>: </a:t>
            </a:r>
          </a:p>
          <a:p>
            <a:pPr lvl="1"/>
            <a:r>
              <a:rPr lang="zh-CN" altLang="en-US" sz="2000" dirty="0" smtClean="0"/>
              <a:t>供给方负责估计</a:t>
            </a:r>
            <a:r>
              <a:rPr lang="en-US" altLang="zh-CN" sz="2000" dirty="0" err="1" smtClean="0"/>
              <a:t>eCPM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并没有看上去上去那么美好</a:t>
            </a:r>
            <a:r>
              <a:rPr lang="en-US" altLang="zh-CN" sz="2000" dirty="0" smtClean="0"/>
              <a:t>…</a:t>
            </a:r>
          </a:p>
          <a:p>
            <a:r>
              <a:rPr lang="en-US" altLang="zh-CN" sz="2400" dirty="0" smtClean="0"/>
              <a:t>CPT/CPD</a:t>
            </a:r>
            <a:r>
              <a:rPr lang="zh-CN" altLang="en-US" sz="2400" dirty="0" smtClean="0"/>
              <a:t>结算</a:t>
            </a:r>
            <a:r>
              <a:rPr lang="en-US" altLang="zh-CN" sz="2400" dirty="0" smtClean="0"/>
              <a:t>: </a:t>
            </a:r>
          </a:p>
          <a:p>
            <a:pPr lvl="1"/>
            <a:r>
              <a:rPr lang="zh-CN" altLang="en-US" sz="2000" dirty="0" smtClean="0"/>
              <a:t>中国特色的结算方法</a:t>
            </a:r>
            <a:endParaRPr lang="en-US" altLang="zh-CN" sz="2000" dirty="0" smtClean="0"/>
          </a:p>
          <a:p>
            <a:pPr lvl="1"/>
            <a:endParaRPr lang="en-US" altLang="zh-CN" sz="2200" dirty="0" smtClean="0"/>
          </a:p>
          <a:p>
            <a:pPr lvl="1"/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20262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广告的作用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什么是广告</a:t>
            </a:r>
            <a:r>
              <a:rPr lang="en-US" dirty="0" smtClean="0"/>
              <a:t>(Advertising)</a:t>
            </a:r>
            <a:r>
              <a:rPr lang="zh-CN" altLang="en-US" dirty="0" smtClean="0"/>
              <a:t>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广告是由已确定的出资人通过各种媒介进行的有关产品</a:t>
            </a:r>
            <a:r>
              <a:rPr lang="en-US" sz="2400" dirty="0" smtClean="0"/>
              <a:t>(</a:t>
            </a:r>
            <a:r>
              <a:rPr lang="zh-CN" altLang="en-US" sz="2400" dirty="0" smtClean="0"/>
              <a:t>商品、服务和观点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的，通常是有偿的、有组织的、综合的、劝服性的非人员的信息传播活动。</a:t>
            </a:r>
            <a:endParaRPr lang="en-US" altLang="zh-CN" sz="2400" dirty="0" smtClean="0"/>
          </a:p>
          <a:p>
            <a:r>
              <a:rPr lang="zh-CN" altLang="en-US" dirty="0" smtClean="0"/>
              <a:t>广告的主体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出资人</a:t>
            </a:r>
            <a:r>
              <a:rPr lang="en-US" sz="2400" dirty="0" smtClean="0"/>
              <a:t>(sponsor)</a:t>
            </a:r>
            <a:r>
              <a:rPr lang="zh-CN" altLang="en-US" sz="2400" dirty="0" smtClean="0"/>
              <a:t>即广告主</a:t>
            </a:r>
            <a:r>
              <a:rPr lang="en-US" altLang="zh-CN" sz="2400" dirty="0" smtClean="0"/>
              <a:t>(advertiser)</a:t>
            </a:r>
            <a:r>
              <a:rPr lang="zh-CN" altLang="en-US" sz="2400" dirty="0" smtClean="0"/>
              <a:t>，媒介</a:t>
            </a:r>
            <a:r>
              <a:rPr lang="en-US" sz="2400" dirty="0" smtClean="0"/>
              <a:t>(medium)</a:t>
            </a:r>
            <a:r>
              <a:rPr lang="zh-CN" altLang="en-US" sz="2400" dirty="0" smtClean="0"/>
              <a:t>，受众</a:t>
            </a:r>
            <a:r>
              <a:rPr lang="en-US" sz="2400" dirty="0" smtClean="0"/>
              <a:t>(audience)</a:t>
            </a:r>
          </a:p>
          <a:p>
            <a:r>
              <a:rPr lang="zh-CN" altLang="en-US" dirty="0" smtClean="0"/>
              <a:t>广告的本质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是借助某种有广泛受众的媒介的力量，完成较低成本的用户接触</a:t>
            </a:r>
            <a:r>
              <a:rPr lang="en-US" sz="2400" dirty="0" smtClean="0"/>
              <a:t>(reach)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4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在线广告系统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00694" y="5000636"/>
            <a:ext cx="1714512" cy="12144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8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数据高速公路</a:t>
            </a:r>
            <a:endParaRPr lang="en-US" altLang="zh-CN" sz="18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内部及外部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TB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级数据实时收集处理</a:t>
            </a:r>
            <a:endParaRPr lang="en-US" altLang="zh-CN" sz="16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00364" y="5000636"/>
            <a:ext cx="2428892" cy="12144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8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高并发投送系统</a:t>
            </a:r>
            <a:endParaRPr lang="en-US" altLang="zh-CN" sz="18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十毫秒级别的实时决策</a:t>
            </a:r>
            <a:endParaRPr lang="en-US" altLang="zh-CN" sz="16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百亿次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天的广告投放系统</a:t>
            </a:r>
            <a:endParaRPr lang="en-US" altLang="zh-CN" sz="16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14282" y="5000636"/>
            <a:ext cx="2714644" cy="12144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8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受众定向平台</a:t>
            </a:r>
            <a:endParaRPr lang="en-US" altLang="zh-CN" sz="18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灵活的海量数据挖掘平台</a:t>
            </a:r>
            <a:endParaRPr lang="en-US" altLang="zh-CN" sz="16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前沿机器学习算法的分布式架构</a:t>
            </a:r>
            <a:endParaRPr lang="en-US" altLang="zh-CN" sz="16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286644" y="5000636"/>
            <a:ext cx="1714512" cy="12144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8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流式计算平台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日志的准实时挖掘和反馈</a:t>
            </a:r>
            <a:endParaRPr lang="en-US" altLang="zh-CN" sz="16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反作弊与计价</a:t>
            </a:r>
            <a:endParaRPr lang="en-US" altLang="zh-CN" sz="16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9" name="直接箭头连接符 8"/>
          <p:cNvCxnSpPr>
            <a:endCxn id="7" idx="0"/>
          </p:cNvCxnSpPr>
          <p:nvPr/>
        </p:nvCxnSpPr>
        <p:spPr>
          <a:xfrm rot="5400000">
            <a:off x="571472" y="4000504"/>
            <a:ext cx="2000264" cy="158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5400000">
            <a:off x="3250398" y="3821908"/>
            <a:ext cx="2357454" cy="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5" idx="0"/>
          </p:cNvCxnSpPr>
          <p:nvPr/>
        </p:nvCxnSpPr>
        <p:spPr>
          <a:xfrm rot="5400000">
            <a:off x="6000760" y="4643446"/>
            <a:ext cx="714380" cy="158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>
            <a:off x="7393801" y="4107661"/>
            <a:ext cx="1785950" cy="1588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08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85860"/>
            <a:ext cx="868955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在线广告系统模块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59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858335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60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用开源工具搭建广告系统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" name="组合 67"/>
          <p:cNvGrpSpPr/>
          <p:nvPr/>
        </p:nvGrpSpPr>
        <p:grpSpPr>
          <a:xfrm>
            <a:off x="670868" y="1535702"/>
            <a:ext cx="8077596" cy="4536504"/>
            <a:chOff x="166812" y="1196752"/>
            <a:chExt cx="8725668" cy="4896544"/>
          </a:xfrm>
        </p:grpSpPr>
        <p:pic>
          <p:nvPicPr>
            <p:cNvPr id="93" name="Picture 7" descr="C:\Users\Administrator\Desktop\facebook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4437112"/>
              <a:ext cx="353194" cy="353194"/>
            </a:xfrm>
            <a:prstGeom prst="rect">
              <a:avLst/>
            </a:prstGeom>
            <a:noFill/>
          </p:spPr>
        </p:pic>
        <p:pic>
          <p:nvPicPr>
            <p:cNvPr id="1035" name="Picture 11" descr="C:\Users\Administrator\Desktop\imagesCAN4QHIX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8424" y="4895656"/>
              <a:ext cx="418419" cy="409203"/>
            </a:xfrm>
            <a:prstGeom prst="rect">
              <a:avLst/>
            </a:prstGeom>
            <a:noFill/>
          </p:spPr>
        </p:pic>
        <p:pic>
          <p:nvPicPr>
            <p:cNvPr id="1033" name="Picture 9" descr="C:\Users\Administrator\Desktop\google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19168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83" name="Picture 9" descr="C:\Users\Administrator\Desktop\google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5661248"/>
              <a:ext cx="360040" cy="360040"/>
            </a:xfrm>
            <a:prstGeom prst="rect">
              <a:avLst/>
            </a:prstGeom>
            <a:noFill/>
          </p:spPr>
        </p:pic>
        <p:sp>
          <p:nvSpPr>
            <p:cNvPr id="43" name="矩形 42"/>
            <p:cNvSpPr/>
            <p:nvPr/>
          </p:nvSpPr>
          <p:spPr>
            <a:xfrm>
              <a:off x="2051720" y="2348880"/>
              <a:ext cx="3816424" cy="374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051720" y="1412776"/>
              <a:ext cx="3816424" cy="936104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290" name="Picture 2" descr="C:\Users\Administrator\Desktop\hdfs-logo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31368" y="1700808"/>
              <a:ext cx="1656184" cy="517558"/>
            </a:xfrm>
            <a:prstGeom prst="rect">
              <a:avLst/>
            </a:prstGeom>
            <a:noFill/>
          </p:spPr>
        </p:pic>
        <p:pic>
          <p:nvPicPr>
            <p:cNvPr id="32" name="Picture 1" descr="C:\Users\Administrator\Desktop\mapreduce-logo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59560" y="1700808"/>
              <a:ext cx="1656184" cy="507206"/>
            </a:xfrm>
            <a:prstGeom prst="rect">
              <a:avLst/>
            </a:prstGeom>
            <a:noFill/>
          </p:spPr>
        </p:pic>
        <p:pic>
          <p:nvPicPr>
            <p:cNvPr id="12291" name="Picture 3" descr="C:\Users\Administrator\Desktop\avro-log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59360" y="2551888"/>
              <a:ext cx="1512168" cy="469359"/>
            </a:xfrm>
            <a:prstGeom prst="rect">
              <a:avLst/>
            </a:prstGeom>
            <a:noFill/>
          </p:spPr>
        </p:pic>
        <p:pic>
          <p:nvPicPr>
            <p:cNvPr id="12294" name="Picture 6" descr="C:\Users\Administrator\Desktop\hbase_logo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181505" y="2636912"/>
              <a:ext cx="1462231" cy="360040"/>
            </a:xfrm>
            <a:prstGeom prst="rect">
              <a:avLst/>
            </a:prstGeom>
            <a:noFill/>
          </p:spPr>
        </p:pic>
        <p:pic>
          <p:nvPicPr>
            <p:cNvPr id="12297" name="Picture 9" descr="C:\Users\Administrator\Desktop\mahout.bmp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588224" y="3933056"/>
              <a:ext cx="1512168" cy="631588"/>
            </a:xfrm>
            <a:prstGeom prst="rect">
              <a:avLst/>
            </a:prstGeom>
            <a:noFill/>
          </p:spPr>
        </p:pic>
        <p:cxnSp>
          <p:nvCxnSpPr>
            <p:cNvPr id="49" name="直接连接符 48"/>
            <p:cNvCxnSpPr>
              <a:stCxn id="12294" idx="3"/>
              <a:endCxn id="12298" idx="1"/>
            </p:cNvCxnSpPr>
            <p:nvPr/>
          </p:nvCxnSpPr>
          <p:spPr>
            <a:xfrm>
              <a:off x="5643736" y="2816932"/>
              <a:ext cx="705720" cy="57015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26" idx="0"/>
              <a:endCxn id="27" idx="2"/>
            </p:cNvCxnSpPr>
            <p:nvPr/>
          </p:nvCxnSpPr>
          <p:spPr>
            <a:xfrm flipH="1" flipV="1">
              <a:off x="4388578" y="4765214"/>
              <a:ext cx="4722" cy="752018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00" name="Picture 12" descr="C:\Users\Administrator\Desktop\thrift.bmp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2283" y="2420888"/>
              <a:ext cx="1047389" cy="720080"/>
            </a:xfrm>
            <a:prstGeom prst="rect">
              <a:avLst/>
            </a:prstGeom>
            <a:noFill/>
          </p:spPr>
        </p:pic>
        <p:cxnSp>
          <p:nvCxnSpPr>
            <p:cNvPr id="20" name="直接连接符 19"/>
            <p:cNvCxnSpPr>
              <a:stCxn id="12300" idx="3"/>
              <a:endCxn id="12291" idx="1"/>
            </p:cNvCxnSpPr>
            <p:nvPr/>
          </p:nvCxnSpPr>
          <p:spPr>
            <a:xfrm>
              <a:off x="1619672" y="2780928"/>
              <a:ext cx="639688" cy="564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2680124" y="2943866"/>
              <a:ext cx="6647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6">
                      <a:lumMod val="75000"/>
                    </a:schemeClr>
                  </a:solidFill>
                </a:rPr>
                <a:t>Avro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419600" y="2956882"/>
              <a:ext cx="8322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err="1" smtClean="0">
                  <a:solidFill>
                    <a:schemeClr val="accent6">
                      <a:lumMod val="75000"/>
                    </a:schemeClr>
                  </a:solidFill>
                </a:rPr>
                <a:t>Hbase</a:t>
              </a:r>
              <a:endParaRPr lang="zh-CN" altLang="en-US" sz="2000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3930684" y="2348880"/>
              <a:ext cx="0" cy="3744416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86"/>
            <p:cNvGrpSpPr/>
            <p:nvPr/>
          </p:nvGrpSpPr>
          <p:grpSpPr>
            <a:xfrm>
              <a:off x="2398131" y="3284984"/>
              <a:ext cx="1365513" cy="792088"/>
              <a:chOff x="2475384" y="4293096"/>
              <a:chExt cx="1365513" cy="792088"/>
            </a:xfrm>
          </p:grpSpPr>
          <p:pic>
            <p:nvPicPr>
              <p:cNvPr id="12299" name="Picture 11" descr="C:\Users\Administrator\Desktop\projectavatar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475384" y="4293096"/>
                <a:ext cx="738403" cy="738403"/>
              </a:xfrm>
              <a:prstGeom prst="rect">
                <a:avLst/>
              </a:prstGeom>
              <a:noFill/>
            </p:spPr>
          </p:pic>
          <p:sp>
            <p:nvSpPr>
              <p:cNvPr id="28" name="矩形 27"/>
              <p:cNvSpPr/>
              <p:nvPr/>
            </p:nvSpPr>
            <p:spPr>
              <a:xfrm>
                <a:off x="3411488" y="4397042"/>
                <a:ext cx="4294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S4</a:t>
                </a:r>
                <a:endParaRPr lang="zh-CN" altLang="en-US" sz="2000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47" name="Picture 2" descr="C:\Users\Administrator\Desktop\y.bmp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07432" y="4725144"/>
                <a:ext cx="553908" cy="360040"/>
              </a:xfrm>
              <a:prstGeom prst="rect">
                <a:avLst/>
              </a:prstGeom>
              <a:noFill/>
            </p:spPr>
          </p:pic>
        </p:grpSp>
        <p:pic>
          <p:nvPicPr>
            <p:cNvPr id="12296" name="Picture 8" descr="C:\Users\Administrator\Desktop\chukwa_logo_small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195736" y="4149080"/>
              <a:ext cx="617518" cy="720080"/>
            </a:xfrm>
            <a:prstGeom prst="rect">
              <a:avLst/>
            </a:prstGeom>
            <a:noFill/>
          </p:spPr>
        </p:pic>
        <p:sp>
          <p:nvSpPr>
            <p:cNvPr id="29" name="矩形 28"/>
            <p:cNvSpPr/>
            <p:nvPr/>
          </p:nvSpPr>
          <p:spPr>
            <a:xfrm>
              <a:off x="2683205" y="4253026"/>
              <a:ext cx="10264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err="1" smtClean="0">
                  <a:solidFill>
                    <a:schemeClr val="accent6">
                      <a:lumMod val="75000"/>
                    </a:schemeClr>
                  </a:solidFill>
                </a:rPr>
                <a:t>Chuhwa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5" name="组合 70"/>
            <p:cNvGrpSpPr/>
            <p:nvPr/>
          </p:nvGrpSpPr>
          <p:grpSpPr>
            <a:xfrm>
              <a:off x="4139952" y="4149080"/>
              <a:ext cx="1625644" cy="936104"/>
              <a:chOff x="4139952" y="3717032"/>
              <a:chExt cx="1625644" cy="936104"/>
            </a:xfrm>
          </p:grpSpPr>
          <p:pic>
            <p:nvPicPr>
              <p:cNvPr id="12293" name="Picture 5" descr="C:\Users\Administrator\Desktop\pig-logo.gif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779640" y="3717032"/>
                <a:ext cx="623833" cy="881684"/>
              </a:xfrm>
              <a:prstGeom prst="rect">
                <a:avLst/>
              </a:prstGeom>
              <a:noFill/>
            </p:spPr>
          </p:pic>
          <p:sp>
            <p:nvSpPr>
              <p:cNvPr id="27" name="矩形 26"/>
              <p:cNvSpPr/>
              <p:nvPr/>
            </p:nvSpPr>
            <p:spPr>
              <a:xfrm>
                <a:off x="4139952" y="3933056"/>
                <a:ext cx="4972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Pig</a:t>
                </a:r>
                <a:endParaRPr lang="zh-CN" altLang="en-US" sz="2000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51" name="Picture 2" descr="C:\Users\Administrator\Desktop\y.bmp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211688" y="4293096"/>
                <a:ext cx="553908" cy="360040"/>
              </a:xfrm>
              <a:prstGeom prst="rect">
                <a:avLst/>
              </a:prstGeom>
              <a:noFill/>
            </p:spPr>
          </p:pic>
        </p:grpSp>
        <p:pic>
          <p:nvPicPr>
            <p:cNvPr id="1028" name="Picture 4" descr="C:\Users\Administrator\Desktop\Powerset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427713" y="2940149"/>
              <a:ext cx="360040" cy="493180"/>
            </a:xfrm>
            <a:prstGeom prst="rect">
              <a:avLst/>
            </a:prstGeom>
            <a:noFill/>
          </p:spPr>
        </p:pic>
        <p:sp>
          <p:nvSpPr>
            <p:cNvPr id="57" name="矩形 56"/>
            <p:cNvSpPr/>
            <p:nvPr/>
          </p:nvSpPr>
          <p:spPr>
            <a:xfrm>
              <a:off x="6363816" y="1916832"/>
              <a:ext cx="16401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err="1" smtClean="0">
                  <a:solidFill>
                    <a:schemeClr val="accent6">
                      <a:lumMod val="75000"/>
                    </a:schemeClr>
                  </a:solidFill>
                  <a:latin typeface="Aharoni" pitchFamily="2" charset="-79"/>
                  <a:cs typeface="Aharoni" pitchFamily="2" charset="-79"/>
                </a:rPr>
                <a:t>BigTable</a:t>
              </a:r>
              <a:endPara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cxnSp>
          <p:nvCxnSpPr>
            <p:cNvPr id="62" name="直接连接符 61"/>
            <p:cNvCxnSpPr>
              <a:stCxn id="12294" idx="3"/>
              <a:endCxn id="57" idx="1"/>
            </p:cNvCxnSpPr>
            <p:nvPr/>
          </p:nvCxnSpPr>
          <p:spPr>
            <a:xfrm flipV="1">
              <a:off x="5643736" y="2178442"/>
              <a:ext cx="720080" cy="63849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632155" y="1700808"/>
              <a:ext cx="8435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6">
                      <a:lumMod val="75000"/>
                    </a:schemeClr>
                  </a:solidFill>
                  <a:latin typeface="Aharoni" pitchFamily="2" charset="-79"/>
                  <a:cs typeface="Aharoni" pitchFamily="2" charset="-79"/>
                </a:rPr>
                <a:t>GFS</a:t>
              </a:r>
              <a:endPara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cxnSp>
          <p:nvCxnSpPr>
            <p:cNvPr id="67" name="直接连接符 66"/>
            <p:cNvCxnSpPr>
              <a:stCxn id="65" idx="3"/>
              <a:endCxn id="12290" idx="1"/>
            </p:cNvCxnSpPr>
            <p:nvPr/>
          </p:nvCxnSpPr>
          <p:spPr>
            <a:xfrm flipV="1">
              <a:off x="1475656" y="1959587"/>
              <a:ext cx="855712" cy="2831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467544" y="5326608"/>
              <a:ext cx="1484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6">
                      <a:lumMod val="75000"/>
                    </a:schemeClr>
                  </a:solidFill>
                  <a:latin typeface="Aharoni" pitchFamily="2" charset="-79"/>
                  <a:cs typeface="Aharoni" pitchFamily="2" charset="-79"/>
                </a:rPr>
                <a:t>Chubby</a:t>
              </a:r>
              <a:endPara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grpSp>
          <p:nvGrpSpPr>
            <p:cNvPr id="6" name="组合 63"/>
            <p:cNvGrpSpPr/>
            <p:nvPr/>
          </p:nvGrpSpPr>
          <p:grpSpPr>
            <a:xfrm>
              <a:off x="1952246" y="5128316"/>
              <a:ext cx="2021442" cy="952280"/>
              <a:chOff x="1952246" y="4941168"/>
              <a:chExt cx="2021442" cy="952280"/>
            </a:xfrm>
          </p:grpSpPr>
          <p:pic>
            <p:nvPicPr>
              <p:cNvPr id="12292" name="Picture 4" descr="C:\Users\Administrator\Desktop\zookeeper_small.gif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2187352" y="4941168"/>
                <a:ext cx="650892" cy="922784"/>
              </a:xfrm>
              <a:prstGeom prst="rect">
                <a:avLst/>
              </a:prstGeom>
              <a:noFill/>
            </p:spPr>
          </p:pic>
          <p:sp>
            <p:nvSpPr>
              <p:cNvPr id="30" name="矩形 29"/>
              <p:cNvSpPr/>
              <p:nvPr/>
            </p:nvSpPr>
            <p:spPr>
              <a:xfrm>
                <a:off x="3051448" y="5029352"/>
                <a:ext cx="92224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Zoo </a:t>
                </a:r>
              </a:p>
              <a:p>
                <a:pPr algn="ctr"/>
                <a:r>
                  <a:rPr lang="en-US" altLang="zh-CN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Keeper</a:t>
                </a:r>
                <a:endParaRPr lang="zh-CN" alt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50" name="Picture 2" descr="C:\Users\Administrator\Desktop\y.bmp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547392" y="5533408"/>
                <a:ext cx="553908" cy="360040"/>
              </a:xfrm>
              <a:prstGeom prst="rect">
                <a:avLst/>
              </a:prstGeom>
              <a:noFill/>
            </p:spPr>
          </p:pic>
          <p:cxnSp>
            <p:nvCxnSpPr>
              <p:cNvPr id="75" name="直接连接符 74"/>
              <p:cNvCxnSpPr>
                <a:stCxn id="73" idx="3"/>
                <a:endCxn id="12292" idx="1"/>
              </p:cNvCxnSpPr>
              <p:nvPr/>
            </p:nvCxnSpPr>
            <p:spPr>
              <a:xfrm>
                <a:off x="1952246" y="5401070"/>
                <a:ext cx="235106" cy="1490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0" name="Picture 6" descr="C:\Users\Administrator\Desktop\lgo-hypertable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435823" y="2564904"/>
              <a:ext cx="1935575" cy="504056"/>
            </a:xfrm>
            <a:prstGeom prst="rect">
              <a:avLst/>
            </a:prstGeom>
            <a:noFill/>
          </p:spPr>
        </p:pic>
        <p:pic>
          <p:nvPicPr>
            <p:cNvPr id="1031" name="Picture 7" descr="C:\Users\Administrator\Desktop\facebook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2911928"/>
              <a:ext cx="353194" cy="353194"/>
            </a:xfrm>
            <a:prstGeom prst="rect">
              <a:avLst/>
            </a:prstGeom>
            <a:noFill/>
          </p:spPr>
        </p:pic>
        <p:pic>
          <p:nvPicPr>
            <p:cNvPr id="12295" name="Picture 7" descr="C:\Users\Administrator\Desktop\hive_logo_medium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23836" y="5258395"/>
              <a:ext cx="828284" cy="762893"/>
            </a:xfrm>
            <a:prstGeom prst="rect">
              <a:avLst/>
            </a:prstGeom>
            <a:noFill/>
          </p:spPr>
        </p:pic>
        <p:sp>
          <p:nvSpPr>
            <p:cNvPr id="26" name="矩形 25"/>
            <p:cNvSpPr/>
            <p:nvPr/>
          </p:nvSpPr>
          <p:spPr>
            <a:xfrm>
              <a:off x="4070583" y="5517232"/>
              <a:ext cx="6454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6">
                      <a:lumMod val="75000"/>
                    </a:schemeClr>
                  </a:solidFill>
                </a:rPr>
                <a:t>Hive</a:t>
              </a:r>
              <a:endParaRPr lang="zh-CN" altLang="en-US" sz="2000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80" name="Picture 7" descr="C:\Users\Administrator\Desktop\facebook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45512" y="5704061"/>
              <a:ext cx="353194" cy="353194"/>
            </a:xfrm>
            <a:prstGeom prst="rect">
              <a:avLst/>
            </a:prstGeom>
            <a:noFill/>
          </p:spPr>
        </p:pic>
        <p:grpSp>
          <p:nvGrpSpPr>
            <p:cNvPr id="7" name="组合 76"/>
            <p:cNvGrpSpPr/>
            <p:nvPr/>
          </p:nvGrpSpPr>
          <p:grpSpPr>
            <a:xfrm>
              <a:off x="6349456" y="3147814"/>
              <a:ext cx="2392162" cy="569218"/>
              <a:chOff x="6349456" y="3068960"/>
              <a:chExt cx="2392162" cy="569218"/>
            </a:xfrm>
          </p:grpSpPr>
          <p:pic>
            <p:nvPicPr>
              <p:cNvPr id="12298" name="Picture 10" descr="C:\Users\Administrator\Desktop\Cassandra.bmp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6349456" y="3068960"/>
                <a:ext cx="2088232" cy="478553"/>
              </a:xfrm>
              <a:prstGeom prst="rect">
                <a:avLst/>
              </a:prstGeom>
              <a:noFill/>
            </p:spPr>
          </p:pic>
          <p:pic>
            <p:nvPicPr>
              <p:cNvPr id="81" name="Picture 7" descr="C:\Users\Administrator\Desktop\facebook.bmp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388424" y="3284984"/>
                <a:ext cx="353194" cy="353194"/>
              </a:xfrm>
              <a:prstGeom prst="rect">
                <a:avLst/>
              </a:prstGeom>
              <a:noFill/>
            </p:spPr>
          </p:pic>
        </p:grpSp>
        <p:pic>
          <p:nvPicPr>
            <p:cNvPr id="84" name="Picture 9" descr="C:\Users\Administrator\Desktop\google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977020" y="2046334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034" name="Picture 10" descr="C:\Users\Administrator\Desktop\oozie_50x.pn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4163493" y="3441700"/>
              <a:ext cx="1560635" cy="360680"/>
            </a:xfrm>
            <a:prstGeom prst="rect">
              <a:avLst/>
            </a:prstGeom>
            <a:noFill/>
          </p:spPr>
        </p:pic>
        <p:pic>
          <p:nvPicPr>
            <p:cNvPr id="89" name="Picture 2" descr="C:\Users\Administrator\Desktop\y.bmp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242228" y="3645024"/>
              <a:ext cx="553908" cy="360040"/>
            </a:xfrm>
            <a:prstGeom prst="rect">
              <a:avLst/>
            </a:prstGeom>
            <a:noFill/>
          </p:spPr>
        </p:pic>
        <p:sp>
          <p:nvSpPr>
            <p:cNvPr id="91" name="矩形 90"/>
            <p:cNvSpPr/>
            <p:nvPr/>
          </p:nvSpPr>
          <p:spPr>
            <a:xfrm>
              <a:off x="4558048" y="3735096"/>
              <a:ext cx="7743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err="1" smtClean="0">
                  <a:solidFill>
                    <a:schemeClr val="accent6">
                      <a:lumMod val="75000"/>
                    </a:schemeClr>
                  </a:solidFill>
                </a:rPr>
                <a:t>Oozie</a:t>
              </a:r>
              <a:endParaRPr lang="zh-CN" altLang="en-US" sz="2000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92" name="直接连接符 91"/>
            <p:cNvCxnSpPr>
              <a:stCxn id="12294" idx="3"/>
              <a:endCxn id="1030" idx="1"/>
            </p:cNvCxnSpPr>
            <p:nvPr/>
          </p:nvCxnSpPr>
          <p:spPr>
            <a:xfrm>
              <a:off x="5643736" y="2816932"/>
              <a:ext cx="792087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6156176" y="4708660"/>
              <a:ext cx="24481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6">
                      <a:lumMod val="75000"/>
                    </a:schemeClr>
                  </a:solidFill>
                  <a:latin typeface="Aharoni" pitchFamily="2" charset="-79"/>
                  <a:cs typeface="Aharoni" pitchFamily="2" charset="-79"/>
                </a:rPr>
                <a:t>Elephant-bird</a:t>
              </a:r>
              <a:endPara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pic>
          <p:nvPicPr>
            <p:cNvPr id="98" name="Picture 11" descr="C:\Users\Administrator\Desktop\imagesCAN4QHIX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3552881"/>
              <a:ext cx="418419" cy="409203"/>
            </a:xfrm>
            <a:prstGeom prst="rect">
              <a:avLst/>
            </a:prstGeom>
            <a:noFill/>
          </p:spPr>
        </p:pic>
        <p:sp>
          <p:nvSpPr>
            <p:cNvPr id="99" name="矩形 98"/>
            <p:cNvSpPr/>
            <p:nvPr/>
          </p:nvSpPr>
          <p:spPr>
            <a:xfrm>
              <a:off x="525923" y="3386020"/>
              <a:ext cx="11929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6">
                      <a:lumMod val="75000"/>
                    </a:schemeClr>
                  </a:solidFill>
                  <a:latin typeface="Aharoni" pitchFamily="2" charset="-79"/>
                  <a:cs typeface="Aharoni" pitchFamily="2" charset="-79"/>
                </a:rPr>
                <a:t>Storm</a:t>
              </a:r>
              <a:endPara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cxnSp>
          <p:nvCxnSpPr>
            <p:cNvPr id="100" name="直接连接符 99"/>
            <p:cNvCxnSpPr>
              <a:stCxn id="99" idx="3"/>
              <a:endCxn id="12299" idx="1"/>
            </p:cNvCxnSpPr>
            <p:nvPr/>
          </p:nvCxnSpPr>
          <p:spPr>
            <a:xfrm>
              <a:off x="1718878" y="3647630"/>
              <a:ext cx="679253" cy="6556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 102"/>
            <p:cNvSpPr/>
            <p:nvPr/>
          </p:nvSpPr>
          <p:spPr>
            <a:xfrm>
              <a:off x="166812" y="2348880"/>
              <a:ext cx="1884908" cy="266429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2051720" y="5013176"/>
              <a:ext cx="1872208" cy="108012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3923928" y="2348880"/>
              <a:ext cx="1940024" cy="288032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5868144" y="3140968"/>
              <a:ext cx="3024336" cy="223224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558634" y="4254996"/>
              <a:ext cx="121700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6">
                      <a:lumMod val="75000"/>
                    </a:schemeClr>
                  </a:solidFill>
                  <a:latin typeface="Aharoni" pitchFamily="2" charset="-79"/>
                  <a:cs typeface="Aharoni" pitchFamily="2" charset="-79"/>
                </a:rPr>
                <a:t>Scribe</a:t>
              </a:r>
              <a:endPara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cxnSp>
          <p:nvCxnSpPr>
            <p:cNvPr id="82" name="直接连接符 81"/>
            <p:cNvCxnSpPr>
              <a:stCxn id="79" idx="3"/>
              <a:endCxn id="12296" idx="1"/>
            </p:cNvCxnSpPr>
            <p:nvPr/>
          </p:nvCxnSpPr>
          <p:spPr>
            <a:xfrm flipV="1">
              <a:off x="1775634" y="4509120"/>
              <a:ext cx="420102" cy="7486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>
              <a:off x="2051720" y="1412776"/>
              <a:ext cx="3816424" cy="93610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289" name="Picture 1" descr="C:\Users\Administrator\Desktop\hadoop-logo.jp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755304" y="1196752"/>
              <a:ext cx="2016224" cy="47605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9100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7329510" cy="11430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跨语言服务搭建工具 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-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跨语言服务快速搭建 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2400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c++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java, python, ruby, c#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…)</a:t>
            </a:r>
            <a:endParaRPr kumimoji="0" lang="en-US" altLang="zh-CN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</a:t>
            </a:r>
            <a:r>
              <a:rPr kumimoji="0" lang="en-US" altLang="zh-CN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struct</a:t>
            </a:r>
            <a:r>
              <a:rPr kumimoji="0" lang="zh-CN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定义语言无关的通信数据结构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: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2400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struct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KV 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{1:optional i32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key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=10; 2:optional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string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value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=“x”}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用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service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定义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RPC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服务接口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:</a:t>
            </a:r>
            <a:endParaRPr lang="en-US" altLang="zh-CN" sz="2400" noProof="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</a:t>
            </a:r>
            <a:r>
              <a:rPr kumimoji="0" lang="en-US" altLang="zh-CN" sz="2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ervice </a:t>
            </a:r>
            <a:r>
              <a:rPr kumimoji="0" lang="en-US" altLang="zh-CN" sz="2400" b="0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KVCache</a:t>
            </a:r>
            <a:r>
              <a:rPr kumimoji="0" lang="en-US" altLang="zh-CN" sz="2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{</a:t>
            </a:r>
            <a:r>
              <a:rPr lang="en-US" altLang="zh-CN" sz="2400" noProof="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void </a:t>
            </a:r>
            <a:r>
              <a:rPr lang="en-US" altLang="zh-CN" sz="2400" noProof="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set</a:t>
            </a:r>
            <a:r>
              <a:rPr lang="en-US" altLang="zh-CN" sz="2400" noProof="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(1:i32 key, 2:string value);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</a:pPr>
            <a:r>
              <a:rPr kumimoji="0" lang="en-US" altLang="zh-CN" sz="2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string </a:t>
            </a:r>
            <a:r>
              <a:rPr kumimoji="0" lang="en-US" altLang="zh-CN" sz="2400" b="0" i="0" u="none" strike="noStrike" kern="1200" cap="none" spc="0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get</a:t>
            </a:r>
            <a:r>
              <a:rPr kumimoji="0" lang="en-US" altLang="zh-CN" sz="2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(1:32 key); void </a:t>
            </a:r>
            <a:r>
              <a:rPr kumimoji="0" lang="en-US" altLang="zh-CN" sz="2400" b="0" i="0" u="none" strike="noStrike" kern="1200" cap="none" spc="0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delete</a:t>
            </a:r>
            <a:r>
              <a:rPr kumimoji="0" lang="en-US" altLang="zh-CN" sz="2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(1:i32 key);}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将上述声明放在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IDL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文件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比如</a:t>
            </a:r>
            <a:r>
              <a:rPr lang="en-US" altLang="zh-CN" sz="2400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service.thrift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中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用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thrift –r –gen </a:t>
            </a:r>
            <a:r>
              <a:rPr lang="en-US" altLang="zh-CN" sz="2400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cpp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service.thrift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生成服务框架代码</a:t>
            </a:r>
            <a:endParaRPr lang="en-US" altLang="zh-CN" sz="24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能实现结构体和接口的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Backward compatible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类似工具：</a:t>
            </a:r>
            <a:r>
              <a:rPr lang="en-US" altLang="zh-CN" sz="2400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Hadoop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子项目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Avro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Google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开发的</a:t>
            </a:r>
            <a:r>
              <a:rPr lang="en-US" altLang="zh-CN" sz="2400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ProtoBuf</a:t>
            </a:r>
            <a:endParaRPr lang="en-US" altLang="zh-CN" sz="24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5" name="Picture 12" descr="C:\Users\Administrator\Desktop\thrift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544184"/>
            <a:ext cx="969597" cy="667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666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683568" y="1643050"/>
            <a:ext cx="7772400" cy="2143140"/>
          </a:xfrm>
        </p:spPr>
        <p:txBody>
          <a:bodyPr/>
          <a:lstStyle/>
          <a:p>
            <a:pPr eaLnBrk="1" hangingPunct="1"/>
            <a:r>
              <a:rPr lang="zh-CN" altLang="en-US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合约广告</a:t>
            </a:r>
          </a:p>
        </p:txBody>
      </p:sp>
    </p:spTree>
    <p:extLst>
      <p:ext uri="{BB962C8B-B14F-4D97-AF65-F5344CB8AC3E}">
        <p14:creationId xmlns:p14="http://schemas.microsoft.com/office/powerpoint/2010/main" val="122465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广告位售卖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– CPD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售卖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4"/>
            <a:ext cx="7962108" cy="4658860"/>
          </a:xfrm>
        </p:spPr>
        <p:txBody>
          <a:bodyPr/>
          <a:lstStyle/>
          <a:p>
            <a:r>
              <a:rPr lang="zh-CN" altLang="en-US" dirty="0" smtClean="0"/>
              <a:t>供给方：</a:t>
            </a:r>
            <a:r>
              <a:rPr lang="zh-CN" altLang="en-US" dirty="0" smtClean="0">
                <a:solidFill>
                  <a:schemeClr val="tx1"/>
                </a:solidFill>
              </a:rPr>
              <a:t>广告</a:t>
            </a:r>
            <a:r>
              <a:rPr lang="zh-CN" altLang="en-US" dirty="0" smtClean="0"/>
              <a:t>排期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zh-CN" altLang="en-US" sz="2600" dirty="0" smtClean="0"/>
              <a:t>帮助媒体自动执行多个合同的排期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不提供受众定向，可以将广告素材直接插入页面</a:t>
            </a:r>
            <a:endParaRPr lang="en-US" altLang="zh-CN" sz="2600" dirty="0" smtClean="0"/>
          </a:p>
          <a:p>
            <a:pPr lvl="1"/>
            <a:endParaRPr lang="en-US" altLang="zh-CN" sz="1000" dirty="0" smtClean="0"/>
          </a:p>
          <a:p>
            <a:r>
              <a:rPr lang="zh-CN" altLang="en-US" dirty="0" smtClean="0"/>
              <a:t>需求方：代理商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 smtClean="0"/>
              <a:t>帮助广告商策划和执行排期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用经验和人工满足广告商质和量的需求</a:t>
            </a:r>
            <a:endParaRPr lang="en-US" altLang="zh-CN" sz="2600" dirty="0" smtClean="0"/>
          </a:p>
          <a:p>
            <a:pPr lvl="1"/>
            <a:endParaRPr lang="en-US" altLang="zh-CN" sz="1000" dirty="0" smtClean="0"/>
          </a:p>
          <a:p>
            <a:r>
              <a:rPr lang="zh-CN" altLang="en-US" dirty="0"/>
              <a:t>典型场景</a:t>
            </a:r>
            <a:endParaRPr lang="en-US" altLang="zh-CN" dirty="0"/>
          </a:p>
          <a:p>
            <a:pPr lvl="1"/>
            <a:r>
              <a:rPr lang="zh-CN" altLang="en-US" sz="2400" dirty="0"/>
              <a:t>品牌条幅</a:t>
            </a:r>
            <a:r>
              <a:rPr lang="zh-CN" altLang="en-US" sz="2400" dirty="0" smtClean="0"/>
              <a:t>广告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064896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担保式投送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– CPM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售卖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65886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担保式投送</a:t>
            </a:r>
            <a:r>
              <a:rPr lang="en-US" altLang="zh-CN" dirty="0" smtClean="0">
                <a:solidFill>
                  <a:schemeClr val="tx1"/>
                </a:solidFill>
              </a:rPr>
              <a:t>(Guaranteed Delivery, GD)</a:t>
            </a:r>
          </a:p>
          <a:p>
            <a:pPr lvl="1"/>
            <a:r>
              <a:rPr lang="zh-CN" altLang="en-US" sz="2400" dirty="0" smtClean="0"/>
              <a:t>基于合约的广告机制</a:t>
            </a:r>
            <a:r>
              <a:rPr lang="zh-CN" altLang="en-US" sz="2400" dirty="0"/>
              <a:t>，未完成约</a:t>
            </a:r>
            <a:r>
              <a:rPr lang="zh-CN" altLang="en-US" sz="2400" dirty="0" smtClean="0"/>
              <a:t>定量要向广告商补偿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多采用千次展示付费</a:t>
            </a:r>
            <a:r>
              <a:rPr lang="en-US" altLang="zh-CN" sz="2400" dirty="0" smtClean="0"/>
              <a:t>(Cost per Mille, CPM)</a:t>
            </a:r>
            <a:r>
              <a:rPr lang="zh-CN" altLang="en-US" sz="2400" dirty="0" smtClean="0"/>
              <a:t>方式结算</a:t>
            </a:r>
            <a:endParaRPr lang="en-US" altLang="zh-CN" sz="2400" dirty="0" smtClean="0"/>
          </a:p>
          <a:p>
            <a:pPr lvl="1"/>
            <a:endParaRPr lang="en-US" altLang="zh-CN" sz="1000" dirty="0" smtClean="0"/>
          </a:p>
          <a:p>
            <a:r>
              <a:rPr lang="zh-CN" altLang="en-US" dirty="0" smtClean="0">
                <a:solidFill>
                  <a:schemeClr val="tx1"/>
                </a:solidFill>
              </a:rPr>
              <a:t>广告投放机</a:t>
            </a:r>
            <a:r>
              <a:rPr lang="en-US" altLang="zh-CN" dirty="0" smtClean="0">
                <a:solidFill>
                  <a:schemeClr val="tx1"/>
                </a:solidFill>
              </a:rPr>
              <a:t>(Ad server)</a:t>
            </a:r>
          </a:p>
          <a:p>
            <a:pPr lvl="1"/>
            <a:r>
              <a:rPr lang="en-US" altLang="zh-CN" sz="2400" dirty="0" smtClean="0"/>
              <a:t>CPM</a:t>
            </a:r>
            <a:r>
              <a:rPr lang="zh-CN" altLang="en-US" sz="2400" dirty="0" smtClean="0"/>
              <a:t>方式要求广告投送由服务器端完成决策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受众定向、流量预测是广告投放的基础</a:t>
            </a:r>
            <a:endParaRPr lang="en-US" altLang="zh-CN" sz="2400" dirty="0" smtClean="0"/>
          </a:p>
          <a:p>
            <a:pPr lvl="1"/>
            <a:endParaRPr lang="en-US" altLang="zh-CN" sz="1000" dirty="0" smtClean="0"/>
          </a:p>
          <a:p>
            <a:r>
              <a:rPr lang="zh-CN" altLang="en-US" dirty="0" smtClean="0"/>
              <a:t>典型场景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视频广告、机顶盒广告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064896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简化的流量配送模型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1215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143116"/>
            <a:ext cx="813708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1799661" y="4429132"/>
            <a:ext cx="57727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供给节点</a:t>
            </a:r>
            <a:r>
              <a:rPr lang="en-US" altLang="zh-CN" sz="22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(Supply Nodes, </a:t>
            </a:r>
            <a:r>
              <a:rPr lang="zh-CN" altLang="en-US" sz="22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定向标签的最细组合</a:t>
            </a:r>
            <a:r>
              <a:rPr lang="en-US" altLang="zh-CN" sz="22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1428728" y="1500174"/>
            <a:ext cx="65630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需求节点</a:t>
            </a:r>
            <a:r>
              <a:rPr lang="en-US" altLang="zh-CN" sz="22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(Demand Nodes,  </a:t>
            </a:r>
            <a:r>
              <a:rPr lang="zh-CN" altLang="en-US" sz="22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订单要求的定向标签组合</a:t>
            </a:r>
            <a:r>
              <a:rPr lang="en-US" altLang="zh-CN" sz="22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714348" y="5286388"/>
            <a:ext cx="551946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6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假设：节点内部的流量差异可以忽略</a:t>
            </a:r>
            <a:endParaRPr lang="en-US" altLang="zh-CN" sz="26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57166"/>
            <a:ext cx="8064896" cy="939784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拉格朗日方法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graphicFrame>
        <p:nvGraphicFramePr>
          <p:cNvPr id="489475" name="Object 3"/>
          <p:cNvGraphicFramePr>
            <a:graphicFrameLocks noChangeAspect="1"/>
          </p:cNvGraphicFramePr>
          <p:nvPr/>
        </p:nvGraphicFramePr>
        <p:xfrm>
          <a:off x="5429256" y="1357305"/>
          <a:ext cx="311308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62" name="Equation" r:id="rId3" imgW="1396800" imgH="431640" progId="Equation.3">
                  <p:embed/>
                </p:oleObj>
              </mc:Choice>
              <mc:Fallback>
                <p:oleObj name="Equation" r:id="rId3" imgW="1396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1357305"/>
                        <a:ext cx="3113087" cy="92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00034" y="1334144"/>
            <a:ext cx="4396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原问题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(Primary problem)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0034" y="2285992"/>
            <a:ext cx="3664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拉格朗日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800" dirty="0" err="1" smtClean="0"/>
              <a:t>Lagrangian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83716" name="Object 4"/>
          <p:cNvGraphicFramePr>
            <a:graphicFrameLocks noChangeAspect="1"/>
          </p:cNvGraphicFramePr>
          <p:nvPr/>
        </p:nvGraphicFramePr>
        <p:xfrm>
          <a:off x="4599018" y="2357430"/>
          <a:ext cx="43307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63" name="Equation" r:id="rId5" imgW="1942920" imgH="215640" progId="Equation.3">
                  <p:embed/>
                </p:oleObj>
              </mc:Choice>
              <mc:Fallback>
                <p:oleObj name="Equation" r:id="rId5" imgW="1942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9018" y="2357430"/>
                        <a:ext cx="43307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14548" y="3405846"/>
            <a:ext cx="4318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对偶问题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(Dual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problem)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83717" name="Object 5"/>
          <p:cNvGraphicFramePr>
            <a:graphicFrameLocks noChangeAspect="1"/>
          </p:cNvGraphicFramePr>
          <p:nvPr/>
        </p:nvGraphicFramePr>
        <p:xfrm>
          <a:off x="5394356" y="3409954"/>
          <a:ext cx="353536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64" name="Equation" r:id="rId7" imgW="1587240" imgH="241200" progId="Equation.3">
                  <p:embed/>
                </p:oleObj>
              </mc:Choice>
              <mc:Fallback>
                <p:oleObj name="Equation" r:id="rId7" imgW="1587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356" y="3409954"/>
                        <a:ext cx="3535362" cy="519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/>
          <p:cNvCxnSpPr>
            <a:endCxn id="12" idx="3"/>
          </p:cNvCxnSpPr>
          <p:nvPr/>
        </p:nvCxnSpPr>
        <p:spPr>
          <a:xfrm rot="10800000">
            <a:off x="4896688" y="1595754"/>
            <a:ext cx="493635" cy="95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10800000">
            <a:off x="4071934" y="2571744"/>
            <a:ext cx="493635" cy="95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10800000">
            <a:off x="4789512" y="3643314"/>
            <a:ext cx="493635" cy="95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3718" name="Picture 6" descr="C:\Users\pengliubj8588\Desktop\300px-LagrangeMultipliers2D_svg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86380" y="4071942"/>
            <a:ext cx="3472680" cy="2500330"/>
          </a:xfrm>
          <a:prstGeom prst="rect">
            <a:avLst/>
          </a:prstGeom>
          <a:noFill/>
        </p:spPr>
      </p:pic>
      <p:sp>
        <p:nvSpPr>
          <p:cNvPr id="33" name="内容占位符 2"/>
          <p:cNvSpPr>
            <a:spLocks noGrp="1"/>
          </p:cNvSpPr>
          <p:nvPr>
            <p:ph idx="1"/>
          </p:nvPr>
        </p:nvSpPr>
        <p:spPr>
          <a:xfrm>
            <a:off x="428596" y="4000504"/>
            <a:ext cx="8229600" cy="2562560"/>
          </a:xfrm>
        </p:spPr>
        <p:txBody>
          <a:bodyPr/>
          <a:lstStyle/>
          <a:p>
            <a:r>
              <a:rPr lang="zh-CN" altLang="en-US" sz="2800" dirty="0" smtClean="0"/>
              <a:t>等式约束下的几何意义见右</a:t>
            </a:r>
            <a:endParaRPr lang="en-US" altLang="zh-CN" sz="2800" dirty="0" smtClean="0"/>
          </a:p>
          <a:p>
            <a:r>
              <a:rPr lang="en-US" altLang="zh-CN" sz="2800" dirty="0" smtClean="0"/>
              <a:t>KKT</a:t>
            </a:r>
            <a:r>
              <a:rPr lang="zh-CN" altLang="en-US" sz="2800" dirty="0" smtClean="0"/>
              <a:t>条件为保证此方法有效</a:t>
            </a:r>
            <a:endParaRPr lang="en-US" altLang="zh-CN" sz="2800" dirty="0" smtClean="0"/>
          </a:p>
          <a:p>
            <a:pPr>
              <a:buNone/>
            </a:pPr>
            <a:r>
              <a:rPr lang="zh-CN" altLang="en-US" sz="2800" dirty="0" smtClean="0"/>
              <a:t>   的条件</a:t>
            </a:r>
            <a:endParaRPr lang="en-US" altLang="zh-CN" sz="2800" dirty="0" smtClean="0"/>
          </a:p>
          <a:p>
            <a:r>
              <a:rPr lang="zh-CN" altLang="en-US" sz="2800" dirty="0" smtClean="0"/>
              <a:t>凸优化情形下满足</a:t>
            </a:r>
            <a:r>
              <a:rPr lang="en-US" altLang="zh-CN" sz="2800" dirty="0" smtClean="0"/>
              <a:t>KKT</a:t>
            </a:r>
            <a:r>
              <a:rPr lang="zh-CN" altLang="en-US" sz="2800" dirty="0" smtClean="0"/>
              <a:t>条件，</a:t>
            </a:r>
            <a:endParaRPr lang="en-US" altLang="zh-CN" sz="2800" dirty="0" smtClean="0"/>
          </a:p>
          <a:p>
            <a:pPr>
              <a:buNone/>
            </a:pPr>
            <a:r>
              <a:rPr lang="zh-CN" altLang="en-US" sz="2800" dirty="0" smtClean="0"/>
              <a:t>   但注意一些非凸优化也满足</a:t>
            </a:r>
            <a:endParaRPr lang="en-US" altLang="zh-CN" sz="2800" dirty="0" smtClean="0"/>
          </a:p>
        </p:txBody>
      </p:sp>
      <p:sp>
        <p:nvSpPr>
          <p:cNvPr id="34" name="矩形 33"/>
          <p:cNvSpPr/>
          <p:nvPr/>
        </p:nvSpPr>
        <p:spPr>
          <a:xfrm>
            <a:off x="500034" y="2857496"/>
            <a:ext cx="4182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对偶函数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(Dual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function)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83719" name="Object 7"/>
          <p:cNvGraphicFramePr>
            <a:graphicFrameLocks noChangeAspect="1"/>
          </p:cNvGraphicFramePr>
          <p:nvPr/>
        </p:nvGraphicFramePr>
        <p:xfrm>
          <a:off x="5286380" y="2857496"/>
          <a:ext cx="342423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65" name="Equation" r:id="rId10" imgW="1536480" imgH="228600" progId="Equation.3">
                  <p:embed/>
                </p:oleObj>
              </mc:Choice>
              <mc:Fallback>
                <p:oleObj name="Equation" r:id="rId10" imgW="1536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2857496"/>
                        <a:ext cx="3424237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/>
          <p:cNvCxnSpPr/>
          <p:nvPr/>
        </p:nvCxnSpPr>
        <p:spPr>
          <a:xfrm rot="10800000">
            <a:off x="4643438" y="3143248"/>
            <a:ext cx="493635" cy="95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0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57166"/>
            <a:ext cx="8064896" cy="939784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在线随机分配算法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zh-CN" sz="3600" dirty="0" smtClean="0">
                <a:solidFill>
                  <a:schemeClr val="accent6">
                    <a:lumMod val="50000"/>
                  </a:schemeClr>
                </a:solidFill>
              </a:rPr>
              <a:t>(with </a:t>
            </a:r>
            <a:r>
              <a:rPr lang="en-US" altLang="zh-CN" sz="3600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Free disposal</a:t>
            </a:r>
            <a:r>
              <a:rPr lang="en-US" altLang="zh-CN" sz="36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467544" y="1938010"/>
            <a:ext cx="8229600" cy="4277072"/>
          </a:xfrm>
        </p:spPr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对每个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初始化对偶变量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0</a:t>
            </a:r>
          </a:p>
          <a:p>
            <a:r>
              <a:rPr lang="zh-CN" altLang="en-US" sz="2400" dirty="0" smtClean="0"/>
              <a:t>当展示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2400" dirty="0" smtClean="0"/>
              <a:t>在线到达时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将其分配给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a’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以最大化</a:t>
            </a:r>
            <a:r>
              <a:rPr lang="el-GR" altLang="zh-CN" sz="2400" i="1" dirty="0" smtClean="0">
                <a:latin typeface="Times New Roman" pitchFamily="18" charset="0"/>
                <a:ea typeface="微软雅黑"/>
                <a:cs typeface="Times New Roman" pitchFamily="18" charset="0"/>
              </a:rPr>
              <a:t>μ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ia</a:t>
            </a:r>
            <a:r>
              <a:rPr lang="zh-CN" alt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− 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altLang="zh-CN" sz="2400" dirty="0" smtClean="0"/>
          </a:p>
          <a:p>
            <a:r>
              <a:rPr lang="zh-CN" altLang="en-US" sz="2400" dirty="0" smtClean="0"/>
              <a:t>令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ia</a:t>
            </a:r>
            <a:r>
              <a:rPr lang="en-US" altLang="zh-CN" sz="2400" i="1" baseline="-25000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= 1.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如果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a’</a:t>
            </a:r>
            <a:r>
              <a:rPr lang="zh-CN" altLang="en-US" sz="2400" dirty="0" smtClean="0"/>
              <a:t>已经得到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i="1" baseline="-25000" dirty="0" smtClean="0">
                <a:latin typeface="Times New Roman" pitchFamily="18" charset="0"/>
                <a:cs typeface="Times New Roman" pitchFamily="18" charset="0"/>
              </a:rPr>
              <a:t>a’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次展示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令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zh-CN" altLang="en-US" sz="2400" dirty="0" smtClean="0"/>
              <a:t>为使得此值最小的展示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令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ia</a:t>
            </a:r>
            <a:r>
              <a:rPr lang="en-US" altLang="zh-CN" sz="2400" i="1" baseline="-25000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= 0</a:t>
            </a:r>
            <a:endParaRPr lang="en-US" altLang="zh-CN" sz="2400" dirty="0" smtClean="0"/>
          </a:p>
          <a:p>
            <a:r>
              <a:rPr lang="zh-CN" altLang="en-US" sz="2400" dirty="0" smtClean="0"/>
              <a:t>在对偶问题中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令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l-GR" altLang="zh-CN" sz="2400" i="1" dirty="0" smtClean="0">
                <a:latin typeface="Times New Roman" pitchFamily="18" charset="0"/>
                <a:ea typeface="微软雅黑"/>
                <a:cs typeface="Times New Roman" pitchFamily="18" charset="0"/>
              </a:rPr>
              <a:t>μ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ia</a:t>
            </a:r>
            <a:r>
              <a:rPr lang="en-US" altLang="zh-CN" sz="2400" i="1" baseline="-25000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zh-CN" alt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− 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i="1" baseline="-25000" dirty="0" smtClean="0">
                <a:latin typeface="Times New Roman" pitchFamily="18" charset="0"/>
                <a:cs typeface="Times New Roman" pitchFamily="18" charset="0"/>
              </a:rPr>
              <a:t>’ 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并按照一定规则更新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i="1" baseline="-25000" dirty="0" smtClean="0">
                <a:latin typeface="Times New Roman" pitchFamily="18" charset="0"/>
                <a:cs typeface="Times New Roman" pitchFamily="18" charset="0"/>
              </a:rPr>
              <a:t>’ </a:t>
            </a:r>
            <a:r>
              <a:rPr lang="en-US" altLang="zh-CN" sz="2400" b="1" i="1" baseline="-25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不同更新规则对应了不同的算法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89474" name="Object 2"/>
          <p:cNvGraphicFramePr>
            <a:graphicFrameLocks noChangeAspect="1"/>
          </p:cNvGraphicFramePr>
          <p:nvPr/>
        </p:nvGraphicFramePr>
        <p:xfrm>
          <a:off x="4786314" y="1942307"/>
          <a:ext cx="3594100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658" name="Equation" r:id="rId3" imgW="1612800" imgH="723600" progId="Equation.3">
                  <p:embed/>
                </p:oleObj>
              </mc:Choice>
              <mc:Fallback>
                <p:oleObj name="Equation" r:id="rId3" imgW="161280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1942307"/>
                        <a:ext cx="3594100" cy="155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5" name="Object 3"/>
          <p:cNvGraphicFramePr>
            <a:graphicFrameLocks noChangeAspect="1"/>
          </p:cNvGraphicFramePr>
          <p:nvPr/>
        </p:nvGraphicFramePr>
        <p:xfrm>
          <a:off x="857250" y="1866108"/>
          <a:ext cx="3255963" cy="177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659" name="Equation" r:id="rId5" imgW="1460160" imgH="825480" progId="Equation.3">
                  <p:embed/>
                </p:oleObj>
              </mc:Choice>
              <mc:Fallback>
                <p:oleObj name="Equation" r:id="rId5" imgW="146016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866108"/>
                        <a:ext cx="3255963" cy="177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786314" y="142794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对偶问题：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4348" y="146634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原问题：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rot="5400000">
            <a:off x="3428993" y="2570950"/>
            <a:ext cx="2143139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6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关于互联网广告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r>
              <a:rPr lang="zh-CN" altLang="en-US" sz="3600" dirty="0" smtClean="0">
                <a:solidFill>
                  <a:schemeClr val="tx1"/>
                </a:solidFill>
              </a:rPr>
              <a:t>在线广告支撑了整个互联网行业的大半壁江山。</a:t>
            </a:r>
            <a:r>
              <a:rPr lang="zh-CN" altLang="en-US" sz="3600" dirty="0"/>
              <a:t>不了解互联网广告</a:t>
            </a:r>
            <a:r>
              <a:rPr lang="zh-CN" altLang="en-US" sz="3600" dirty="0" smtClean="0"/>
              <a:t>，就不可能深入了解互联网。</a:t>
            </a:r>
            <a:endParaRPr lang="en-US" altLang="zh-CN" sz="3600" dirty="0" smtClean="0"/>
          </a:p>
          <a:p>
            <a:endParaRPr lang="en-US" sz="1000" dirty="0" smtClean="0"/>
          </a:p>
          <a:p>
            <a:r>
              <a:rPr lang="zh-CN" altLang="en-US" sz="3600" dirty="0" smtClean="0"/>
              <a:t>互联网广告是迄今为止，大数据领域唯一形成规模化营收的应用。</a:t>
            </a:r>
            <a:endParaRPr lang="en-US" altLang="zh-CN" sz="3600" dirty="0" smtClean="0"/>
          </a:p>
          <a:p>
            <a:endParaRPr lang="en-US" altLang="zh-CN" sz="1000" dirty="0">
              <a:solidFill>
                <a:srgbClr val="FF0000"/>
              </a:solidFill>
            </a:endParaRPr>
          </a:p>
          <a:p>
            <a:r>
              <a:rPr lang="zh-CN" altLang="en-US" sz="3600" dirty="0" smtClean="0"/>
              <a:t>互联网广告是结合了</a:t>
            </a:r>
            <a:r>
              <a:rPr lang="zh-CN" altLang="en-US" sz="3600" dirty="0"/>
              <a:t>计算</a:t>
            </a:r>
            <a:r>
              <a:rPr lang="zh-CN" altLang="en-US" sz="3600" dirty="0" smtClean="0"/>
              <a:t>技术、心理学、经济学、营销学等的综合应用。</a:t>
            </a:r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29900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274638"/>
            <a:ext cx="8064896" cy="939784"/>
          </a:xfrm>
        </p:spPr>
        <p:txBody>
          <a:bodyPr/>
          <a:lstStyle/>
          <a:p>
            <a:r>
              <a:rPr lang="en-US" altLang="zh-CN" i="1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i="1" baseline="-250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更新策略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graphicFrame>
        <p:nvGraphicFramePr>
          <p:cNvPr id="7" name="Group 62"/>
          <p:cNvGraphicFramePr>
            <a:graphicFrameLocks noGrp="1"/>
          </p:cNvGraphicFramePr>
          <p:nvPr/>
        </p:nvGraphicFramePr>
        <p:xfrm>
          <a:off x="428595" y="1285860"/>
          <a:ext cx="8429686" cy="4545721"/>
        </p:xfrm>
        <a:graphic>
          <a:graphicData uri="http://schemas.openxmlformats.org/drawingml/2006/table">
            <a:tbl>
              <a:tblPr/>
              <a:tblGrid>
                <a:gridCol w="1714513"/>
                <a:gridCol w="4572032"/>
                <a:gridCol w="2143141"/>
              </a:tblGrid>
              <a:tr h="6896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策略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微软雅黑" pitchFamily="34" charset="-122"/>
                          <a:ea typeface="微软雅黑" pitchFamily="34" charset="-122"/>
                        </a:rPr>
                        <a:t>算法</a:t>
                      </a:r>
                      <a:endParaRPr lang="zh-CN" altLang="en-US" sz="2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微软雅黑" pitchFamily="34" charset="-122"/>
                          <a:ea typeface="微软雅黑" pitchFamily="34" charset="-122"/>
                        </a:rPr>
                        <a:t>有效性</a:t>
                      </a:r>
                      <a:endParaRPr lang="zh-CN" altLang="en-US" sz="2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48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Greedy</a:t>
                      </a:r>
                      <a:endParaRPr lang="zh-CN" altLang="en-US" sz="20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对每个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, </a:t>
                      </a:r>
                      <a:r>
                        <a:rPr lang="en-US" altLang="zh-CN" sz="2000" i="1" dirty="0" err="1" smtClean="0"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β</a:t>
                      </a:r>
                      <a:r>
                        <a:rPr lang="en-US" altLang="zh-CN" sz="2000" i="1" baseline="-25000" dirty="0" err="1" smtClean="0"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是分配给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的前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2000" i="1" baseline="-25000" dirty="0" smtClean="0"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个高权重展示中最低的权重</a:t>
                      </a:r>
                      <a:r>
                        <a:rPr lang="en-US" altLang="zh-CN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, 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也即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接受一个新的展示需要抛弃的权重</a:t>
                      </a:r>
                      <a:endParaRPr lang="zh-CN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i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2000" i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lang="en-US" altLang="zh-CN" sz="2000" i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r>
                        <a:rPr lang="en-US" altLang="zh-CN" sz="2000" i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 competitive</a:t>
                      </a:r>
                      <a:endParaRPr lang="zh-CN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195"/>
                      </a:schemeClr>
                    </a:solidFill>
                  </a:tcPr>
                </a:tc>
              </a:tr>
              <a:tr h="131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Uniform Weighting</a:t>
                      </a:r>
                      <a:endParaRPr lang="zh-CN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/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对每个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2000" dirty="0" smtClean="0"/>
                        <a:t>, </a:t>
                      </a:r>
                      <a:r>
                        <a:rPr lang="en-US" altLang="zh-CN" sz="2000" i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β</a:t>
                      </a:r>
                      <a:r>
                        <a:rPr lang="en-US" altLang="zh-CN" sz="2000" i="1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是分配给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的前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200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个高权重展示的权重的算术平均</a:t>
                      </a:r>
                      <a:r>
                        <a:rPr lang="en-US" altLang="zh-CN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. 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如果分配给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的展示少于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200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个</a:t>
                      </a:r>
                      <a:r>
                        <a:rPr lang="en-US" altLang="zh-CN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, </a:t>
                      </a:r>
                      <a:r>
                        <a:rPr lang="en-US" altLang="zh-CN" sz="2000" i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β</a:t>
                      </a:r>
                      <a:r>
                        <a:rPr lang="en-US" altLang="zh-CN" sz="2000" i="1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是这些展示总权重与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200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的比</a:t>
                      </a:r>
                      <a:r>
                        <a:rPr lang="en-US" altLang="zh-CN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i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2000" i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lang="en-US" altLang="zh-CN" sz="2000" i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r>
                        <a:rPr lang="en-US" altLang="zh-CN" sz="2000" i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 competitive</a:t>
                      </a:r>
                      <a:endParaRPr lang="zh-CN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6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Exponential Weighting</a:t>
                      </a:r>
                      <a:endParaRPr lang="zh-CN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对每个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2000" dirty="0" smtClean="0"/>
                        <a:t>, </a:t>
                      </a:r>
                      <a:r>
                        <a:rPr lang="en-US" altLang="zh-CN" sz="2000" i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β</a:t>
                      </a:r>
                      <a:r>
                        <a:rPr lang="en-US" altLang="zh-CN" sz="2000" i="1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是分配给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的前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200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dirty="0" smtClean="0">
                          <a:latin typeface="微软雅黑" pitchFamily="34" charset="-122"/>
                          <a:ea typeface="微软雅黑" pitchFamily="34" charset="-122"/>
                        </a:rPr>
                        <a:t>个高权重展示的权重的指数加权。即：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</a:t>
                      </a:r>
                      <a:r>
                        <a:rPr lang="el-GR" altLang="zh-CN" sz="2000" i="1" dirty="0" smtClean="0">
                          <a:latin typeface="Times New Roman" pitchFamily="18" charset="0"/>
                          <a:ea typeface="微软雅黑"/>
                          <a:cs typeface="Times New Roman" pitchFamily="18" charset="0"/>
                        </a:rPr>
                        <a:t>μ</a:t>
                      </a:r>
                      <a:r>
                        <a:rPr lang="en-US" altLang="zh-CN" sz="2000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2000" i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i="0" baseline="0" dirty="0" smtClean="0">
                          <a:latin typeface="微软雅黑"/>
                          <a:ea typeface="微软雅黑"/>
                          <a:cs typeface="Times New Roman" pitchFamily="18" charset="0"/>
                        </a:rPr>
                        <a:t>≤ </a:t>
                      </a:r>
                      <a:r>
                        <a:rPr lang="el-GR" altLang="zh-CN" sz="2000" i="1" dirty="0" smtClean="0">
                          <a:latin typeface="Times New Roman" pitchFamily="18" charset="0"/>
                          <a:ea typeface="微软雅黑"/>
                          <a:cs typeface="Times New Roman" pitchFamily="18" charset="0"/>
                        </a:rPr>
                        <a:t>μ</a:t>
                      </a:r>
                      <a:r>
                        <a:rPr lang="en-US" altLang="zh-CN" sz="2000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altLang="zh-CN" sz="2000" i="0" baseline="0" dirty="0" smtClean="0">
                          <a:latin typeface="微软雅黑"/>
                          <a:ea typeface="微软雅黑"/>
                          <a:cs typeface="Times New Roman" pitchFamily="18" charset="0"/>
                        </a:rPr>
                        <a:t>≤</a:t>
                      </a:r>
                      <a:r>
                        <a:rPr lang="en-US" altLang="zh-CN" sz="2000" i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  <a:r>
                        <a:rPr lang="en-US" altLang="zh-CN" sz="2000" i="0" baseline="0" dirty="0" smtClean="0">
                          <a:latin typeface="微软雅黑"/>
                          <a:ea typeface="微软雅黑"/>
                          <a:cs typeface="Times New Roman" pitchFamily="18" charset="0"/>
                        </a:rPr>
                        <a:t>≤ </a:t>
                      </a:r>
                      <a:r>
                        <a:rPr lang="el-GR" altLang="zh-CN" sz="2000" i="1" dirty="0" smtClean="0">
                          <a:latin typeface="Times New Roman" pitchFamily="18" charset="0"/>
                          <a:ea typeface="微软雅黑"/>
                          <a:cs typeface="Times New Roman" pitchFamily="18" charset="0"/>
                        </a:rPr>
                        <a:t>μ</a:t>
                      </a:r>
                      <a:r>
                        <a:rPr lang="en-US" altLang="zh-CN" sz="200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Ca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，则：</a:t>
                      </a:r>
                      <a:endParaRPr lang="en-US" altLang="zh-CN" sz="200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i="1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当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200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altLang="en-US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对每个</a:t>
                      </a:r>
                      <a:r>
                        <a:rPr lang="en-US" altLang="zh-CN" sz="2000" i="1" dirty="0" smtClean="0"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r>
                        <a:rPr lang="zh-CN" altLang="en-US" sz="2000" i="0" dirty="0" smtClean="0"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都充分大时为</a:t>
                      </a:r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(1 </a:t>
                      </a:r>
                      <a:r>
                        <a:rPr lang="en-US" altLang="zh-CN" sz="2000" i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− </a:t>
                      </a:r>
                      <a:r>
                        <a:rPr lang="en-US" altLang="zh-CN" sz="2000" i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2000" i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/e</a:t>
                      </a:r>
                      <a:r>
                        <a:rPr lang="en-US" altLang="zh-CN" sz="2000" i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  <a:r>
                        <a:rPr lang="en-US" altLang="zh-CN" sz="2000" i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 competitive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9809" name="Object 1"/>
          <p:cNvGraphicFramePr>
            <a:graphicFrameLocks noChangeAspect="1"/>
          </p:cNvGraphicFramePr>
          <p:nvPr/>
        </p:nvGraphicFramePr>
        <p:xfrm>
          <a:off x="2381250" y="5330825"/>
          <a:ext cx="39878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518" name="Equation" r:id="rId3" imgW="2641320" imgH="342720" progId="Equation.3">
                  <p:embed/>
                </p:oleObj>
              </mc:Choice>
              <mc:Fallback>
                <p:oleObj name="Equation" r:id="rId3" imgW="264132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5330825"/>
                        <a:ext cx="3987800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0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064896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流量预测指导下的在线分配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14422"/>
            <a:ext cx="8247860" cy="5143536"/>
          </a:xfrm>
        </p:spPr>
        <p:txBody>
          <a:bodyPr/>
          <a:lstStyle/>
          <a:p>
            <a:r>
              <a:rPr lang="zh-CN" altLang="en-US" sz="2400" dirty="0" smtClean="0"/>
              <a:t>目的</a:t>
            </a:r>
            <a:endParaRPr lang="en-US" altLang="zh-CN" sz="2400" dirty="0" smtClean="0"/>
          </a:p>
          <a:p>
            <a:pPr lvl="1"/>
            <a:r>
              <a:rPr lang="zh-CN" altLang="en-US" sz="2200" dirty="0" smtClean="0"/>
              <a:t>利于历史数据为在线分配提供指导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在线决策时避免存储</a:t>
            </a:r>
            <a:r>
              <a:rPr lang="en-US" altLang="zh-CN" sz="22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00" i="1" baseline="-25000" dirty="0" err="1" smtClean="0">
                <a:latin typeface="Times New Roman" pitchFamily="18" charset="0"/>
                <a:cs typeface="Times New Roman" pitchFamily="18" charset="0"/>
              </a:rPr>
              <a:t>ia</a:t>
            </a:r>
            <a:r>
              <a:rPr lang="en-US" altLang="zh-CN" sz="2200" dirty="0" smtClean="0"/>
              <a:t>(compact allocation plan)</a:t>
            </a:r>
          </a:p>
          <a:p>
            <a:r>
              <a:rPr lang="en-US" altLang="zh-CN" sz="2400" dirty="0" smtClean="0"/>
              <a:t>HWM(High Water Mark)</a:t>
            </a:r>
            <a:r>
              <a:rPr lang="zh-CN" altLang="en-US" sz="2400" dirty="0" smtClean="0"/>
              <a:t>算法</a:t>
            </a:r>
            <a:endParaRPr lang="en-US" altLang="zh-CN" sz="2400" dirty="0" smtClean="0"/>
          </a:p>
          <a:p>
            <a:pPr lvl="1"/>
            <a:r>
              <a:rPr lang="zh-CN" altLang="en-US" sz="2200" dirty="0" smtClean="0">
                <a:solidFill>
                  <a:schemeClr val="tx1"/>
                </a:solidFill>
              </a:rPr>
              <a:t>离线计划：</a:t>
            </a:r>
            <a:endParaRPr lang="en-US" altLang="zh-CN" sz="2200" dirty="0" smtClean="0">
              <a:solidFill>
                <a:schemeClr val="tx1"/>
              </a:solidFill>
            </a:endParaRPr>
          </a:p>
          <a:p>
            <a:pPr lvl="2"/>
            <a:r>
              <a:rPr lang="zh-CN" altLang="en-US" sz="2000" dirty="0" smtClean="0"/>
              <a:t>令每个人群维度组合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000" dirty="0" smtClean="0"/>
              <a:t>的剩余</a:t>
            </a:r>
            <a:r>
              <a:rPr lang="en-US" altLang="zh-CN" sz="2000" dirty="0" smtClean="0"/>
              <a:t>supply</a:t>
            </a:r>
            <a:r>
              <a:rPr lang="zh-CN" altLang="en-US" sz="2000" dirty="0" smtClean="0"/>
              <a:t>等于预测量</a:t>
            </a:r>
            <a:r>
              <a:rPr lang="en-US" altLang="zh-CN" sz="2000" i="1" dirty="0" err="1" smtClean="0">
                <a:latin typeface="Times New Roman" pitchFamily="18" charset="0"/>
                <a:ea typeface="微软雅黑"/>
                <a:cs typeface="Times New Roman" pitchFamily="18" charset="0"/>
              </a:rPr>
              <a:t>r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2000" i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en-US" altLang="zh-CN" sz="2000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2000" dirty="0" smtClean="0"/>
              <a:t>按照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</a:rPr>
              <a:t>分配优先级</a:t>
            </a:r>
            <a:r>
              <a:rPr lang="zh-CN" altLang="en-US" sz="2000" dirty="0" smtClean="0"/>
              <a:t>对每个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 smtClean="0"/>
              <a:t>，解下式得到其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</a:rPr>
              <a:t>serving rate </a:t>
            </a:r>
            <a:r>
              <a:rPr lang="el-GR" altLang="zh-CN" sz="2000" i="1" dirty="0" smtClean="0">
                <a:latin typeface="Times New Roman" pitchFamily="18" charset="0"/>
                <a:ea typeface="微软雅黑"/>
                <a:cs typeface="Times New Roman" pitchFamily="18" charset="0"/>
              </a:rPr>
              <a:t>α</a:t>
            </a:r>
            <a:r>
              <a:rPr lang="en-US" altLang="zh-CN" sz="2000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:</a:t>
            </a:r>
          </a:p>
          <a:p>
            <a:pPr lvl="2"/>
            <a:endParaRPr lang="en-US" altLang="zh-CN" sz="1200" dirty="0" smtClean="0"/>
          </a:p>
          <a:p>
            <a:pPr lvl="2"/>
            <a:endParaRPr lang="en-US" altLang="zh-CN" sz="1200" dirty="0" smtClean="0"/>
          </a:p>
          <a:p>
            <a:pPr lvl="2"/>
            <a:r>
              <a:rPr lang="zh-CN" altLang="en-US" sz="2000" dirty="0" smtClean="0"/>
              <a:t>对</a:t>
            </a:r>
            <a:r>
              <a:rPr lang="el-GR" altLang="zh-CN" sz="2000" dirty="0" smtClean="0">
                <a:latin typeface="Times New Roman" pitchFamily="18" charset="0"/>
                <a:ea typeface="微软雅黑"/>
                <a:cs typeface="Times New Roman" pitchFamily="18" charset="0"/>
              </a:rPr>
              <a:t>Γ</a:t>
            </a:r>
            <a:r>
              <a:rPr lang="en-US" altLang="zh-CN" sz="2000" dirty="0" smtClean="0">
                <a:latin typeface="Times New Roman" pitchFamily="18" charset="0"/>
                <a:ea typeface="微软雅黑"/>
                <a:cs typeface="Times New Roman" pitchFamily="18" charset="0"/>
              </a:rPr>
              <a:t>(</a:t>
            </a:r>
            <a:r>
              <a:rPr lang="en-US" altLang="zh-CN" sz="2000" i="1" dirty="0" smtClean="0">
                <a:latin typeface="Times New Roman" pitchFamily="18" charset="0"/>
                <a:ea typeface="微软雅黑"/>
                <a:cs typeface="Times New Roman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ea typeface="微软雅黑"/>
                <a:cs typeface="Times New Roman" pitchFamily="18" charset="0"/>
              </a:rPr>
              <a:t>)</a:t>
            </a:r>
            <a:r>
              <a:rPr lang="zh-CN" altLang="en-US" sz="2000" dirty="0" smtClean="0">
                <a:latin typeface="微软雅黑"/>
                <a:ea typeface="微软雅黑"/>
              </a:rPr>
              <a:t>中的每个</a:t>
            </a:r>
            <a:r>
              <a:rPr lang="en-US" altLang="zh-CN" sz="2000" i="1" dirty="0" smtClean="0">
                <a:latin typeface="Times New Roman" pitchFamily="18" charset="0"/>
                <a:ea typeface="微软雅黑"/>
                <a:cs typeface="Times New Roman" pitchFamily="18" charset="0"/>
              </a:rPr>
              <a:t>k</a:t>
            </a:r>
            <a:r>
              <a:rPr lang="en-US" altLang="zh-CN" sz="2000" dirty="0" smtClean="0">
                <a:latin typeface="微软雅黑"/>
                <a:ea typeface="微软雅黑"/>
              </a:rPr>
              <a:t>, </a:t>
            </a:r>
            <a:r>
              <a:rPr lang="zh-CN" altLang="en-US" sz="2000" dirty="0" smtClean="0"/>
              <a:t>令</a:t>
            </a:r>
            <a:r>
              <a:rPr lang="en-US" altLang="zh-CN" sz="2000" i="1" dirty="0" err="1" smtClean="0">
                <a:latin typeface="Times New Roman" pitchFamily="18" charset="0"/>
                <a:ea typeface="微软雅黑"/>
                <a:cs typeface="Times New Roman" pitchFamily="18" charset="0"/>
              </a:rPr>
              <a:t>r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2000" i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0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min{</a:t>
            </a:r>
            <a:r>
              <a:rPr lang="en-US" altLang="zh-CN" sz="2000" i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0" i="1" dirty="0" err="1" smtClean="0">
                <a:latin typeface="Times New Roman" pitchFamily="18" charset="0"/>
                <a:ea typeface="微软雅黑"/>
                <a:cs typeface="Times New Roman" pitchFamily="18" charset="0"/>
              </a:rPr>
              <a:t>α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} </a:t>
            </a:r>
            <a:endParaRPr lang="en-US" altLang="zh-CN" sz="2200" dirty="0" smtClean="0"/>
          </a:p>
          <a:p>
            <a:pPr lvl="1"/>
            <a:r>
              <a:rPr lang="zh-CN" altLang="en-US" sz="2200" dirty="0" smtClean="0">
                <a:solidFill>
                  <a:schemeClr val="tx1"/>
                </a:solidFill>
              </a:rPr>
              <a:t>在线分配</a:t>
            </a:r>
            <a:endParaRPr lang="en-US" altLang="zh-CN" sz="2200" dirty="0" smtClean="0">
              <a:solidFill>
                <a:schemeClr val="tx1"/>
              </a:solidFill>
            </a:endParaRPr>
          </a:p>
          <a:p>
            <a:pPr lvl="2"/>
            <a:r>
              <a:rPr lang="zh-CN" altLang="en-US" sz="2000" dirty="0" smtClean="0"/>
              <a:t>对在线到来的某个</a:t>
            </a:r>
            <a:r>
              <a:rPr lang="en-US" altLang="zh-CN" sz="2000" dirty="0" smtClean="0"/>
              <a:t>impression,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dirty="0" smtClean="0"/>
              <a:t> = {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altLang="zh-CN" sz="2000" i="1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baseline="-25000" dirty="0" err="1" smtClean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baseline="-25000" dirty="0" smtClean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2000" dirty="0" smtClean="0"/>
              <a:t>}</a:t>
            </a:r>
            <a:r>
              <a:rPr lang="zh-CN" altLang="en-US" sz="2000" dirty="0" smtClean="0"/>
              <a:t>为按照分配优先级排序的所有满足要求的广告</a:t>
            </a:r>
            <a:endParaRPr lang="en-US" altLang="zh-CN" sz="2000" dirty="0" smtClean="0"/>
          </a:p>
          <a:p>
            <a:pPr lvl="2"/>
            <a:r>
              <a:rPr lang="zh-CN" altLang="en-US" sz="2000" dirty="0" smtClean="0">
                <a:solidFill>
                  <a:schemeClr val="tx1"/>
                </a:solidFill>
              </a:rPr>
              <a:t>按照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 smtClean="0">
                <a:solidFill>
                  <a:schemeClr val="tx1"/>
                </a:solidFill>
              </a:rPr>
              <a:t>中的每个广告的</a:t>
            </a:r>
            <a:r>
              <a:rPr lang="en-US" altLang="zh-CN" sz="2000" dirty="0" smtClean="0">
                <a:solidFill>
                  <a:schemeClr val="tx1"/>
                </a:solidFill>
              </a:rPr>
              <a:t>serving rate</a:t>
            </a:r>
            <a:r>
              <a:rPr lang="zh-CN" altLang="en-US" sz="2000" dirty="0" smtClean="0">
                <a:solidFill>
                  <a:schemeClr val="tx1"/>
                </a:solidFill>
              </a:rPr>
              <a:t>随机分配其展示机会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772097" name="Object 1"/>
          <p:cNvGraphicFramePr>
            <a:graphicFrameLocks noChangeAspect="1"/>
          </p:cNvGraphicFramePr>
          <p:nvPr/>
        </p:nvGraphicFramePr>
        <p:xfrm>
          <a:off x="2571736" y="4010954"/>
          <a:ext cx="314105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343" name="Equation" r:id="rId3" imgW="1600200" imgH="279360" progId="Equation.3">
                  <p:embed/>
                </p:oleObj>
              </mc:Choice>
              <mc:Fallback>
                <p:oleObj name="Equation" r:id="rId3" imgW="16002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36" y="4010954"/>
                        <a:ext cx="3141055" cy="528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1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14422"/>
            <a:ext cx="8247860" cy="5143536"/>
          </a:xfrm>
        </p:spPr>
        <p:txBody>
          <a:bodyPr/>
          <a:lstStyle/>
          <a:p>
            <a:r>
              <a:rPr lang="zh-CN" altLang="en-US" sz="3000" dirty="0" smtClean="0"/>
              <a:t>核心业务：</a:t>
            </a:r>
            <a:endParaRPr lang="en-US" altLang="zh-CN" sz="3000" dirty="0" smtClean="0"/>
          </a:p>
          <a:p>
            <a:pPr lvl="1"/>
            <a:r>
              <a:rPr lang="en-US" altLang="zh-CN" sz="2600" dirty="0" smtClean="0"/>
              <a:t>GD, </a:t>
            </a:r>
            <a:r>
              <a:rPr lang="zh-CN" altLang="en-US" sz="2600" dirty="0" smtClean="0"/>
              <a:t>无法分配的流量转接到</a:t>
            </a:r>
            <a:r>
              <a:rPr lang="en-US" altLang="zh-CN" sz="2600" dirty="0" smtClean="0"/>
              <a:t>NGD(non-guaranteed delivery, </a:t>
            </a:r>
            <a:r>
              <a:rPr lang="zh-CN" altLang="en-US" sz="2600" dirty="0" smtClean="0"/>
              <a:t>即</a:t>
            </a:r>
            <a:r>
              <a:rPr lang="en-US" altLang="zh-CN" sz="2600" dirty="0" err="1" smtClean="0"/>
              <a:t>Rightmedia</a:t>
            </a:r>
            <a:r>
              <a:rPr lang="en-US" altLang="zh-CN" sz="2600" dirty="0" smtClean="0"/>
              <a:t> exchange)</a:t>
            </a:r>
            <a:r>
              <a:rPr lang="zh-CN" altLang="en-US" sz="2600" dirty="0" smtClean="0"/>
              <a:t>进行变现</a:t>
            </a:r>
            <a:endParaRPr lang="en-US" altLang="zh-CN" sz="2600" dirty="0" smtClean="0"/>
          </a:p>
          <a:p>
            <a:pPr lvl="1"/>
            <a:r>
              <a:rPr lang="en-US" altLang="zh-CN" sz="2600" dirty="0" smtClean="0"/>
              <a:t>GD</a:t>
            </a:r>
            <a:r>
              <a:rPr lang="zh-CN" altLang="en-US" sz="2600" dirty="0" smtClean="0"/>
              <a:t>市场广告主数量为几千，年收入为</a:t>
            </a:r>
            <a:r>
              <a:rPr lang="en-US" altLang="zh-CN" sz="2600" dirty="0" smtClean="0"/>
              <a:t>Billion</a:t>
            </a:r>
            <a:r>
              <a:rPr lang="zh-CN" altLang="en-US" sz="2600" dirty="0" smtClean="0"/>
              <a:t>量级</a:t>
            </a:r>
            <a:endParaRPr lang="en-US" altLang="zh-CN" sz="2600" dirty="0" smtClean="0"/>
          </a:p>
          <a:p>
            <a:r>
              <a:rPr lang="zh-CN" altLang="en-US" sz="3000" dirty="0" smtClean="0"/>
              <a:t>其他点评：</a:t>
            </a:r>
            <a:endParaRPr lang="en-US" altLang="zh-CN" sz="3000" dirty="0" smtClean="0"/>
          </a:p>
          <a:p>
            <a:pPr lvl="1"/>
            <a:r>
              <a:rPr lang="zh-CN" altLang="en-US" sz="2600" dirty="0" smtClean="0"/>
              <a:t>采用</a:t>
            </a:r>
            <a:r>
              <a:rPr lang="en-US" altLang="zh-CN" sz="2600" dirty="0" smtClean="0"/>
              <a:t>compact allocation plan</a:t>
            </a:r>
            <a:r>
              <a:rPr lang="zh-CN" altLang="en-US" sz="2600" dirty="0" smtClean="0"/>
              <a:t>完成线上决策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提供下列受众定向</a:t>
            </a:r>
            <a:endParaRPr lang="en-US" altLang="zh-CN" sz="2600" dirty="0" smtClean="0"/>
          </a:p>
          <a:p>
            <a:pPr lvl="2"/>
            <a:r>
              <a:rPr lang="zh-CN" altLang="en-US" sz="2600" dirty="0" smtClean="0"/>
              <a:t>地域、人口属性、</a:t>
            </a:r>
            <a:endParaRPr lang="en-US" altLang="zh-CN" sz="2600" dirty="0" smtClean="0"/>
          </a:p>
          <a:p>
            <a:pPr lvl="2"/>
            <a:r>
              <a:rPr lang="zh-CN" altLang="en-US" sz="2600" dirty="0" smtClean="0"/>
              <a:t>行为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较为粗浅，常用的仅有几十个分类</a:t>
            </a:r>
            <a:r>
              <a:rPr lang="en-US" altLang="zh-CN" sz="2600" dirty="0" smtClean="0"/>
              <a:t>)</a:t>
            </a:r>
          </a:p>
          <a:p>
            <a:pPr lvl="1"/>
            <a:r>
              <a:rPr lang="zh-CN" altLang="en-US" sz="2600" dirty="0" smtClean="0"/>
              <a:t>合约式销售中，品牌广告主对曝光有独占要求</a:t>
            </a:r>
            <a:endParaRPr lang="en-US" altLang="zh-CN" sz="2600" dirty="0" smtClean="0"/>
          </a:p>
        </p:txBody>
      </p:sp>
      <p:pic>
        <p:nvPicPr>
          <p:cNvPr id="772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357166"/>
            <a:ext cx="4684509" cy="75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11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064896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担保式投送系统框架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1523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1972"/>
            <a:ext cx="8766212" cy="345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17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683568" y="1643050"/>
            <a:ext cx="7772400" cy="2143140"/>
          </a:xfrm>
        </p:spPr>
        <p:txBody>
          <a:bodyPr/>
          <a:lstStyle/>
          <a:p>
            <a:pPr eaLnBrk="1" hangingPunct="1"/>
            <a:r>
              <a:rPr lang="zh-CN" altLang="en-US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受众定向</a:t>
            </a:r>
          </a:p>
        </p:txBody>
      </p:sp>
    </p:spTree>
    <p:extLst>
      <p:ext uri="{BB962C8B-B14F-4D97-AF65-F5344CB8AC3E}">
        <p14:creationId xmlns:p14="http://schemas.microsoft.com/office/powerpoint/2010/main" val="2533956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中国互联网用户桌面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882690" name="Picture 2" descr="C:\Users\pengliubj8588\Desktop\deskto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442" y="1571612"/>
            <a:ext cx="8004962" cy="45005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180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受众售卖 </a:t>
            </a:r>
            <a:r>
              <a:rPr lang="en-US" altLang="zh-CN" dirty="0" err="1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vs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 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广告位售卖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8"/>
            <a:ext cx="18002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852936"/>
            <a:ext cx="578941" cy="57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331640" y="1556792"/>
            <a:ext cx="180020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1640" y="1988840"/>
            <a:ext cx="288032" cy="122413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31640" y="3212976"/>
            <a:ext cx="288032" cy="1800200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19672" y="2132855"/>
            <a:ext cx="792088" cy="336225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19672" y="3717032"/>
            <a:ext cx="1512168" cy="202298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19672" y="4810878"/>
            <a:ext cx="1512168" cy="202298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619672" y="5656484"/>
            <a:ext cx="1512168" cy="220787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331640" y="5013176"/>
            <a:ext cx="288032" cy="86409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31840" y="2852936"/>
            <a:ext cx="576064" cy="576064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916832"/>
            <a:ext cx="3491855" cy="3167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7236296" y="3645024"/>
            <a:ext cx="1224136" cy="720080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724128" y="2348880"/>
            <a:ext cx="1512168" cy="1296144"/>
          </a:xfrm>
          <a:prstGeom prst="rect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右箭头 18"/>
          <p:cNvSpPr/>
          <p:nvPr/>
        </p:nvSpPr>
        <p:spPr>
          <a:xfrm>
            <a:off x="3923928" y="3429000"/>
            <a:ext cx="936104" cy="504056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4" name="Title 1"/>
          <p:cNvSpPr>
            <a:spLocks noGrp="1"/>
          </p:cNvSpPr>
          <p:nvPr>
            <p:ph type="title" idx="4294967295"/>
          </p:nvPr>
        </p:nvSpPr>
        <p:spPr>
          <a:xfrm>
            <a:off x="457200" y="-27384"/>
            <a:ext cx="8229600" cy="1143000"/>
          </a:xfrm>
        </p:spPr>
        <p:txBody>
          <a:bodyPr anchor="b"/>
          <a:lstStyle/>
          <a:p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A(d)U(ser)C(txt)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上的标签体系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329733" name="Object 5"/>
          <p:cNvGraphicFramePr>
            <a:graphicFrameLocks noChangeAspect="1"/>
          </p:cNvGraphicFramePr>
          <p:nvPr/>
        </p:nvGraphicFramePr>
        <p:xfrm>
          <a:off x="500034" y="1428736"/>
          <a:ext cx="6782957" cy="5214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538" name="Visio" r:id="rId4" imgW="5293540" imgH="3810922" progId="Visio.Drawing.11">
                  <p:embed/>
                </p:oleObj>
              </mc:Choice>
              <mc:Fallback>
                <p:oleObj name="Visio" r:id="rId4" imgW="5293540" imgH="38109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1428736"/>
                        <a:ext cx="6782957" cy="5214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>
          <a:xfrm>
            <a:off x="3214678" y="1500174"/>
            <a:ext cx="5500726" cy="2071702"/>
          </a:xfrm>
          <a:prstGeom prst="rect">
            <a:avLst/>
          </a:prstGeom>
        </p:spPr>
        <p:txBody>
          <a:bodyPr/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受众定向即为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打标签的过程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上下文标签可以认为是即时受众标签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标签的两大主要作用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建立面向广告主的流量售卖体系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为各估计模块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如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CTR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预测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提供原始特征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37609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5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箭头连接符 23"/>
          <p:cNvCxnSpPr>
            <a:endCxn id="15" idx="2"/>
          </p:cNvCxnSpPr>
          <p:nvPr/>
        </p:nvCxnSpPr>
        <p:spPr>
          <a:xfrm rot="5400000" flipH="1" flipV="1">
            <a:off x="3205098" y="4360604"/>
            <a:ext cx="2074013" cy="6330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常见受众定向方式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71600" y="1988840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曝光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(exposure)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71600" y="2636912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关注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(attention)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71600" y="3284984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理解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(comprehension)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71600" y="3933056"/>
            <a:ext cx="2232248" cy="6480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信息接受 </a:t>
            </a:r>
            <a:endParaRPr lang="en-US" altLang="zh-CN" sz="1800" dirty="0" smtClean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(message acceptance)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71600" y="4725144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保持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(retention)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71600" y="5373216"/>
            <a:ext cx="2232248" cy="5040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购买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(purchase)</a:t>
            </a:r>
          </a:p>
        </p:txBody>
      </p:sp>
      <p:sp>
        <p:nvSpPr>
          <p:cNvPr id="10" name="矩形 9"/>
          <p:cNvSpPr/>
          <p:nvPr/>
        </p:nvSpPr>
        <p:spPr>
          <a:xfrm>
            <a:off x="1580957" y="132160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阶段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39275" y="1340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定向方式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03149" y="2348880"/>
            <a:ext cx="10310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上下文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(2.1, 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3.1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15" name="矩形 14"/>
          <p:cNvSpPr/>
          <p:nvPr/>
        </p:nvSpPr>
        <p:spPr>
          <a:xfrm>
            <a:off x="3556254" y="2708920"/>
            <a:ext cx="1435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重定向 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(2.2, 2.3, 3.1)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15074" y="2996952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行为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2.3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3.1)</a:t>
            </a:r>
          </a:p>
        </p:txBody>
      </p:sp>
      <p:sp>
        <p:nvSpPr>
          <p:cNvPr id="32" name="矩形 31"/>
          <p:cNvSpPr/>
          <p:nvPr/>
        </p:nvSpPr>
        <p:spPr>
          <a:xfrm>
            <a:off x="7308304" y="3729226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地域</a:t>
            </a:r>
            <a:endParaRPr lang="en-US" altLang="zh-CN" sz="18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2.3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4.1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34" name="矩形 33"/>
          <p:cNvSpPr/>
          <p:nvPr/>
        </p:nvSpPr>
        <p:spPr>
          <a:xfrm>
            <a:off x="6804248" y="4354305"/>
            <a:ext cx="1435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人口属性</a:t>
            </a:r>
            <a:endParaRPr lang="en-US" altLang="zh-CN" sz="18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2.3, 3.1, 6.1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35" name="矩形 34"/>
          <p:cNvSpPr/>
          <p:nvPr/>
        </p:nvSpPr>
        <p:spPr>
          <a:xfrm>
            <a:off x="5632132" y="3924345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网站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频道</a:t>
            </a:r>
            <a:endParaRPr lang="en-US" altLang="zh-CN" sz="1800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2.3, 3.1, 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4.2)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rot="5400000">
            <a:off x="6877050" y="3933056"/>
            <a:ext cx="3599606" cy="7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10800000">
            <a:off x="3491880" y="2132856"/>
            <a:ext cx="5184576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635896" y="213285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效果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52320" y="53732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作用阶段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721133" y="3708321"/>
            <a:ext cx="1282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Hyper-local</a:t>
            </a:r>
          </a:p>
          <a:p>
            <a:pPr marL="342900" indent="-342900" algn="ctr"/>
            <a:r>
              <a:rPr lang="zh-CN" altLang="en-US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(2.3, 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4.1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50" name="矩形 49"/>
          <p:cNvSpPr/>
          <p:nvPr/>
        </p:nvSpPr>
        <p:spPr>
          <a:xfrm>
            <a:off x="4785034" y="3212976"/>
            <a:ext cx="1838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Look-alike</a:t>
            </a:r>
          </a:p>
          <a:p>
            <a:pPr marL="342900" indent="-342900" algn="ctr"/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2.3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3.1, 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4.1, 6.1</a:t>
            </a:r>
            <a:r>
              <a:rPr lang="en-US" altLang="zh-CN" sz="1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rot="5400000">
            <a:off x="-1187846" y="3860254"/>
            <a:ext cx="3599606" cy="7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 flipH="1" flipV="1">
            <a:off x="4929194" y="3857632"/>
            <a:ext cx="2143133" cy="100013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13" idx="2"/>
          </p:cNvCxnSpPr>
          <p:nvPr/>
        </p:nvCxnSpPr>
        <p:spPr>
          <a:xfrm rot="5400000" flipH="1" flipV="1">
            <a:off x="5649881" y="4131909"/>
            <a:ext cx="2505491" cy="23209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2785" name="Object 1"/>
          <p:cNvGraphicFramePr>
            <a:graphicFrameLocks noChangeAspect="1"/>
          </p:cNvGraphicFramePr>
          <p:nvPr/>
        </p:nvGraphicFramePr>
        <p:xfrm>
          <a:off x="3786182" y="5500702"/>
          <a:ext cx="891826" cy="40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882" name="Equation" r:id="rId3" imgW="457200" imgH="215640" progId="Equation.3">
                  <p:embed/>
                </p:oleObj>
              </mc:Choice>
              <mc:Fallback>
                <p:oleObj name="Equation" r:id="rId3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5500702"/>
                        <a:ext cx="891826" cy="4063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786" name="Object 2"/>
          <p:cNvGraphicFramePr>
            <a:graphicFrameLocks noChangeAspect="1"/>
          </p:cNvGraphicFramePr>
          <p:nvPr/>
        </p:nvGraphicFramePr>
        <p:xfrm>
          <a:off x="5195888" y="5500688"/>
          <a:ext cx="64293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883" name="Equation" r:id="rId5" imgW="330120" imgH="215640" progId="Equation.3">
                  <p:embed/>
                </p:oleObj>
              </mc:Choice>
              <mc:Fallback>
                <p:oleObj name="Equation" r:id="rId5" imgW="330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5888" y="5500688"/>
                        <a:ext cx="642937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787" name="Object 3"/>
          <p:cNvGraphicFramePr>
            <a:graphicFrameLocks noChangeAspect="1"/>
          </p:cNvGraphicFramePr>
          <p:nvPr/>
        </p:nvGraphicFramePr>
        <p:xfrm>
          <a:off x="6440488" y="5500688"/>
          <a:ext cx="6191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884" name="Equation" r:id="rId7" imgW="317160" imgH="215640" progId="Equation.3">
                  <p:embed/>
                </p:oleObj>
              </mc:Choice>
              <mc:Fallback>
                <p:oleObj name="Equation" r:id="rId7" imgW="317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0488" y="5500688"/>
                        <a:ext cx="61912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矩形 53"/>
          <p:cNvSpPr/>
          <p:nvPr/>
        </p:nvSpPr>
        <p:spPr>
          <a:xfrm>
            <a:off x="3357554" y="5824855"/>
            <a:ext cx="17716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zh-CN" sz="22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zh-CN" altLang="en-US" sz="22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见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DSP</a:t>
            </a:r>
            <a:r>
              <a:rPr lang="zh-CN" altLang="en-US" sz="22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部分</a:t>
            </a:r>
            <a:r>
              <a:rPr lang="en-US" altLang="zh-CN" sz="22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37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上下文定向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(Contextual targeting)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1357298"/>
            <a:ext cx="8229600" cy="5143536"/>
          </a:xfrm>
        </p:spPr>
        <p:txBody>
          <a:bodyPr/>
          <a:lstStyle/>
          <a:p>
            <a:r>
              <a:rPr lang="zh-CN" altLang="en-US" sz="2800" dirty="0" smtClean="0"/>
              <a:t>根据用户正在浏览的页面和其他信息投送广告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r>
              <a:rPr lang="zh-CN" altLang="en-US" sz="2800" dirty="0" smtClean="0"/>
              <a:t>举例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Google </a:t>
            </a:r>
            <a:r>
              <a:rPr lang="en-US" altLang="zh-CN" sz="2400" dirty="0" err="1" smtClean="0"/>
              <a:t>Adsense</a:t>
            </a:r>
            <a:r>
              <a:rPr lang="zh-CN" altLang="en-US" sz="2400" dirty="0" smtClean="0"/>
              <a:t>早期产品</a:t>
            </a:r>
            <a:endParaRPr lang="en-US" altLang="zh-CN" sz="2400" dirty="0" smtClean="0"/>
          </a:p>
        </p:txBody>
      </p:sp>
      <p:pic>
        <p:nvPicPr>
          <p:cNvPr id="149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1" y="1872534"/>
            <a:ext cx="7772797" cy="350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687126" y="2866382"/>
            <a:ext cx="1791385" cy="259312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7242" y="274638"/>
            <a:ext cx="8086724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美国互联网广告增长趋势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1499138" name="Picture 2" descr="C:\Users\liupeng3-pd\Desktop\pwc2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91" y="1210199"/>
            <a:ext cx="8216511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上下文定向主要技术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1357298"/>
            <a:ext cx="8229600" cy="5143536"/>
          </a:xfrm>
        </p:spPr>
        <p:txBody>
          <a:bodyPr/>
          <a:lstStyle/>
          <a:p>
            <a:r>
              <a:rPr lang="zh-CN" altLang="en-US" sz="2800" dirty="0" smtClean="0"/>
              <a:t>举例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频道</a:t>
            </a:r>
            <a:r>
              <a:rPr lang="en-US" altLang="zh-CN" sz="2400" dirty="0" smtClean="0"/>
              <a:t>/URL</a:t>
            </a:r>
            <a:r>
              <a:rPr lang="zh-CN" altLang="en-US" sz="2400" dirty="0" smtClean="0"/>
              <a:t>定向，操作系统定向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按关键词、主题、分类等进行定向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与行为定向相比，架构有较大区别</a:t>
            </a:r>
            <a:endParaRPr lang="en-US" altLang="zh-CN" sz="2400" dirty="0" smtClean="0"/>
          </a:p>
          <a:p>
            <a:pPr lvl="1">
              <a:buNone/>
            </a:pPr>
            <a:endParaRPr lang="en-US" altLang="zh-CN" sz="1000" dirty="0" smtClean="0"/>
          </a:p>
          <a:p>
            <a:r>
              <a:rPr lang="zh-CN" altLang="en-US" sz="2800" dirty="0" smtClean="0"/>
              <a:t>常用方法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用规则将页面归类到一些频道或主题分类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提取页面中的关键词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提取页面入链锚文本中的关键词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提取页面流量来源中的搜索关键词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用主题模型将页面内容映射到语义空间的一组主题上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96395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半在线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(Near-line)</a:t>
            </a:r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抓取系统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4976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958" y="3714752"/>
            <a:ext cx="870676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1357298"/>
            <a:ext cx="8229600" cy="2428892"/>
          </a:xfrm>
        </p:spPr>
        <p:txBody>
          <a:bodyPr/>
          <a:lstStyle/>
          <a:p>
            <a:r>
              <a:rPr lang="zh-CN" altLang="en-US" sz="2600" dirty="0" smtClean="0"/>
              <a:t>用在线</a:t>
            </a:r>
            <a:r>
              <a:rPr lang="en-US" altLang="zh-CN" sz="2600" dirty="0" smtClean="0"/>
              <a:t>cache</a:t>
            </a:r>
            <a:r>
              <a:rPr lang="zh-CN" altLang="en-US" sz="2600" dirty="0" smtClean="0"/>
              <a:t>系统存储</a:t>
            </a:r>
            <a:r>
              <a:rPr lang="en-US" altLang="zh-CN" sz="2600" dirty="0" err="1" smtClean="0"/>
              <a:t>url</a:t>
            </a:r>
            <a:r>
              <a:rPr lang="en-US" altLang="zh-CN" sz="2600" dirty="0" smtClean="0"/>
              <a:t> -&gt; </a:t>
            </a:r>
            <a:r>
              <a:rPr lang="zh-CN" altLang="en-US" sz="2600" dirty="0" smtClean="0"/>
              <a:t>特征表以提供实时访问</a:t>
            </a:r>
            <a:endParaRPr lang="en-US" altLang="zh-CN" sz="2600" dirty="0" smtClean="0"/>
          </a:p>
          <a:p>
            <a:r>
              <a:rPr lang="zh-CN" altLang="en-US" sz="2600" dirty="0" smtClean="0"/>
              <a:t>不预先加载任何</a:t>
            </a:r>
            <a:r>
              <a:rPr lang="en-US" altLang="zh-CN" sz="2600" dirty="0" smtClean="0"/>
              <a:t>cache</a:t>
            </a:r>
            <a:r>
              <a:rPr lang="zh-CN" altLang="en-US" sz="2600" dirty="0" smtClean="0"/>
              <a:t>内容，对</a:t>
            </a:r>
            <a:r>
              <a:rPr lang="en-US" altLang="zh-CN" sz="2600" dirty="0" smtClean="0"/>
              <a:t>cache</a:t>
            </a:r>
            <a:r>
              <a:rPr lang="zh-CN" altLang="en-US" sz="2600" dirty="0" smtClean="0"/>
              <a:t>中不存在的</a:t>
            </a:r>
            <a:r>
              <a:rPr lang="en-US" altLang="zh-CN" sz="2600" dirty="0" err="1" smtClean="0"/>
              <a:t>url</a:t>
            </a:r>
            <a:r>
              <a:rPr lang="en-US" altLang="zh-CN" sz="2600" dirty="0" smtClean="0"/>
              <a:t>, </a:t>
            </a:r>
            <a:r>
              <a:rPr lang="zh-CN" altLang="en-US" sz="2600" dirty="0" smtClean="0"/>
              <a:t>立刻返回空特征</a:t>
            </a:r>
            <a:r>
              <a:rPr lang="en-US" altLang="zh-CN" sz="2600" dirty="0" smtClean="0"/>
              <a:t>, </a:t>
            </a:r>
            <a:r>
              <a:rPr lang="zh-CN" altLang="en-US" sz="2600" dirty="0" smtClean="0"/>
              <a:t>同时触发相应的页面爬虫和特征提取</a:t>
            </a:r>
            <a:endParaRPr lang="en-US" altLang="zh-CN" sz="2600" dirty="0" smtClean="0"/>
          </a:p>
          <a:p>
            <a:r>
              <a:rPr lang="zh-CN" altLang="en-US" sz="2600" dirty="0" smtClean="0"/>
              <a:t>设置</a:t>
            </a:r>
            <a:r>
              <a:rPr lang="en-US" altLang="zh-CN" sz="2600" dirty="0" smtClean="0"/>
              <a:t>cache</a:t>
            </a:r>
            <a:r>
              <a:rPr lang="zh-CN" altLang="en-US" sz="2600" dirty="0" smtClean="0"/>
              <a:t>系统合适的失效时间以完成特征自动更新</a:t>
            </a:r>
            <a:endParaRPr lang="en-US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2958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页面主题分析 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- Topic Model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57298"/>
            <a:ext cx="8229600" cy="4277072"/>
          </a:xfrm>
        </p:spPr>
        <p:txBody>
          <a:bodyPr/>
          <a:lstStyle/>
          <a:p>
            <a:r>
              <a:rPr lang="zh-CN" altLang="en-US" sz="2600" dirty="0" smtClean="0"/>
              <a:t>问题</a:t>
            </a:r>
            <a:r>
              <a:rPr lang="en-US" altLang="zh-CN" sz="2600" dirty="0" smtClean="0"/>
              <a:t>: </a:t>
            </a:r>
            <a:r>
              <a:rPr lang="zh-CN" altLang="en-US" sz="2600" dirty="0" smtClean="0"/>
              <a:t>发现一组文档中抽象的主题</a:t>
            </a:r>
            <a:r>
              <a:rPr lang="en-US" altLang="zh-CN" sz="2600" dirty="0" smtClean="0"/>
              <a:t>(topics)</a:t>
            </a:r>
          </a:p>
          <a:p>
            <a:r>
              <a:rPr lang="zh-CN" altLang="en-US" sz="2600" dirty="0" smtClean="0"/>
              <a:t>常用模型图表示</a:t>
            </a:r>
            <a:endParaRPr lang="en-US" altLang="zh-CN" sz="2600" dirty="0" smtClean="0"/>
          </a:p>
          <a:p>
            <a:pPr lvl="1"/>
            <a:r>
              <a:rPr lang="en-US" altLang="zh-CN" sz="2200" dirty="0" smtClean="0"/>
              <a:t>PLSI</a:t>
            </a:r>
          </a:p>
          <a:p>
            <a:pPr lvl="1">
              <a:buNone/>
            </a:pPr>
            <a:endParaRPr lang="en-US" altLang="zh-CN" sz="1700" dirty="0" smtClean="0"/>
          </a:p>
          <a:p>
            <a:pPr lvl="1">
              <a:buNone/>
            </a:pPr>
            <a:endParaRPr lang="en-US" altLang="zh-CN" sz="1700" dirty="0" smtClean="0"/>
          </a:p>
          <a:p>
            <a:pPr lvl="1"/>
            <a:r>
              <a:rPr lang="en-US" altLang="zh-CN" sz="2200" dirty="0" smtClean="0"/>
              <a:t>LDA(Latent </a:t>
            </a:r>
            <a:r>
              <a:rPr lang="en-US" altLang="zh-CN" sz="2200" dirty="0" err="1" smtClean="0"/>
              <a:t>Dirichlet</a:t>
            </a:r>
            <a:r>
              <a:rPr lang="en-US" altLang="zh-CN" sz="2200" dirty="0" smtClean="0"/>
              <a:t> allocation)</a:t>
            </a:r>
          </a:p>
          <a:p>
            <a:pPr lvl="1">
              <a:buNone/>
            </a:pPr>
            <a:endParaRPr lang="en-US" altLang="zh-CN" sz="1700" dirty="0" smtClean="0"/>
          </a:p>
          <a:p>
            <a:pPr lvl="1">
              <a:buNone/>
            </a:pPr>
            <a:endParaRPr lang="en-US" altLang="zh-CN" sz="1700" dirty="0" smtClean="0"/>
          </a:p>
          <a:p>
            <a:pPr lvl="1">
              <a:buNone/>
            </a:pPr>
            <a:endParaRPr lang="en-US" altLang="zh-CN" sz="1700" dirty="0" smtClean="0"/>
          </a:p>
          <a:p>
            <a:pPr lvl="1"/>
            <a:endParaRPr lang="en-US" altLang="zh-CN" sz="2200" dirty="0" smtClean="0"/>
          </a:p>
          <a:p>
            <a:pPr lvl="1"/>
            <a:r>
              <a:rPr lang="en-US" altLang="zh-CN" sz="2200" dirty="0" err="1" smtClean="0"/>
              <a:t>GaP</a:t>
            </a:r>
            <a:r>
              <a:rPr lang="en-US" altLang="zh-CN" sz="2200" dirty="0" smtClean="0"/>
              <a:t> (Gamma-Poisson)</a:t>
            </a:r>
          </a:p>
        </p:txBody>
      </p:sp>
      <p:sp>
        <p:nvSpPr>
          <p:cNvPr id="5" name="椭圆 4"/>
          <p:cNvSpPr/>
          <p:nvPr/>
        </p:nvSpPr>
        <p:spPr>
          <a:xfrm>
            <a:off x="2357422" y="2643182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428992" y="2643182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500562" y="2643182"/>
            <a:ext cx="428628" cy="4286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5" idx="6"/>
            <a:endCxn id="6" idx="2"/>
          </p:cNvCxnSpPr>
          <p:nvPr/>
        </p:nvCxnSpPr>
        <p:spPr>
          <a:xfrm>
            <a:off x="2786050" y="2857496"/>
            <a:ext cx="642942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6"/>
            <a:endCxn id="7" idx="2"/>
          </p:cNvCxnSpPr>
          <p:nvPr/>
        </p:nvCxnSpPr>
        <p:spPr>
          <a:xfrm>
            <a:off x="3857620" y="2857496"/>
            <a:ext cx="642942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572132" y="2643182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5" idx="2"/>
            <a:endCxn id="7" idx="6"/>
          </p:cNvCxnSpPr>
          <p:nvPr/>
        </p:nvCxnSpPr>
        <p:spPr>
          <a:xfrm rot="10800000">
            <a:off x="4929190" y="2857496"/>
            <a:ext cx="642942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8689" name="Object 1"/>
          <p:cNvGraphicFramePr>
            <a:graphicFrameLocks noChangeAspect="1"/>
          </p:cNvGraphicFramePr>
          <p:nvPr/>
        </p:nvGraphicFramePr>
        <p:xfrm>
          <a:off x="2428860" y="2714620"/>
          <a:ext cx="311150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59" name="Equation" r:id="rId3" imgW="139680" imgH="139680" progId="Equation.3">
                  <p:embed/>
                </p:oleObj>
              </mc:Choice>
              <mc:Fallback>
                <p:oleObj name="Equation" r:id="rId3" imgW="1396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60" y="2714620"/>
                        <a:ext cx="311150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1" name="Object 3"/>
          <p:cNvGraphicFramePr>
            <a:graphicFrameLocks noChangeAspect="1"/>
          </p:cNvGraphicFramePr>
          <p:nvPr/>
        </p:nvGraphicFramePr>
        <p:xfrm>
          <a:off x="3517900" y="2706688"/>
          <a:ext cx="28257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0" name="Equation" r:id="rId5" imgW="126720" imgH="126720" progId="Equation.3">
                  <p:embed/>
                </p:oleObj>
              </mc:Choice>
              <mc:Fallback>
                <p:oleObj name="Equation" r:id="rId5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2706688"/>
                        <a:ext cx="282575" cy="274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2" name="Object 4"/>
          <p:cNvGraphicFramePr>
            <a:graphicFrameLocks noChangeAspect="1"/>
          </p:cNvGraphicFramePr>
          <p:nvPr/>
        </p:nvGraphicFramePr>
        <p:xfrm>
          <a:off x="4548188" y="2692400"/>
          <a:ext cx="3397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1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2692400"/>
                        <a:ext cx="339725" cy="30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3" name="Object 5"/>
          <p:cNvGraphicFramePr>
            <a:graphicFrameLocks noChangeAspect="1"/>
          </p:cNvGraphicFramePr>
          <p:nvPr/>
        </p:nvGraphicFramePr>
        <p:xfrm>
          <a:off x="5654675" y="2667000"/>
          <a:ext cx="2825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2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675" y="2667000"/>
                        <a:ext cx="282575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3214678" y="2500306"/>
            <a:ext cx="2000264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98694" name="Object 6"/>
          <p:cNvGraphicFramePr>
            <a:graphicFrameLocks noChangeAspect="1"/>
          </p:cNvGraphicFramePr>
          <p:nvPr/>
        </p:nvGraphicFramePr>
        <p:xfrm>
          <a:off x="4857752" y="2934031"/>
          <a:ext cx="3968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3" name="Equation" r:id="rId11" imgW="177480" imgH="177480" progId="Equation.3">
                  <p:embed/>
                </p:oleObj>
              </mc:Choice>
              <mc:Fallback>
                <p:oleObj name="Equation" r:id="rId11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2934031"/>
                        <a:ext cx="39687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/>
          <p:nvPr/>
        </p:nvSpPr>
        <p:spPr>
          <a:xfrm>
            <a:off x="5429256" y="2500306"/>
            <a:ext cx="928694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98695" name="Object 7"/>
          <p:cNvGraphicFramePr>
            <a:graphicFrameLocks noChangeAspect="1"/>
          </p:cNvGraphicFramePr>
          <p:nvPr/>
        </p:nvGraphicFramePr>
        <p:xfrm>
          <a:off x="6000760" y="2928934"/>
          <a:ext cx="368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4" name="Equation" r:id="rId13" imgW="164880" imgH="164880" progId="Equation.3">
                  <p:embed/>
                </p:oleObj>
              </mc:Choice>
              <mc:Fallback>
                <p:oleObj name="Equation" r:id="rId13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60" y="2928934"/>
                        <a:ext cx="3683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椭圆 30"/>
          <p:cNvSpPr/>
          <p:nvPr/>
        </p:nvSpPr>
        <p:spPr>
          <a:xfrm>
            <a:off x="2310742" y="4112886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382312" y="4112886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453882" y="4112886"/>
            <a:ext cx="428628" cy="4286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>
            <a:stCxn id="31" idx="6"/>
            <a:endCxn id="32" idx="2"/>
          </p:cNvCxnSpPr>
          <p:nvPr/>
        </p:nvCxnSpPr>
        <p:spPr>
          <a:xfrm>
            <a:off x="2739370" y="4327200"/>
            <a:ext cx="642942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2" idx="6"/>
            <a:endCxn id="33" idx="2"/>
          </p:cNvCxnSpPr>
          <p:nvPr/>
        </p:nvCxnSpPr>
        <p:spPr>
          <a:xfrm>
            <a:off x="3810940" y="4327200"/>
            <a:ext cx="642942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525452" y="4112886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>
            <a:stCxn id="36" idx="2"/>
            <a:endCxn id="33" idx="6"/>
          </p:cNvCxnSpPr>
          <p:nvPr/>
        </p:nvCxnSpPr>
        <p:spPr>
          <a:xfrm rot="10800000">
            <a:off x="4882510" y="4327200"/>
            <a:ext cx="642942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1"/>
          <p:cNvGraphicFramePr>
            <a:graphicFrameLocks noChangeAspect="1"/>
          </p:cNvGraphicFramePr>
          <p:nvPr/>
        </p:nvGraphicFramePr>
        <p:xfrm>
          <a:off x="2382180" y="4184324"/>
          <a:ext cx="311150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5" name="Equation" r:id="rId15" imgW="139680" imgH="139680" progId="Equation.3">
                  <p:embed/>
                </p:oleObj>
              </mc:Choice>
              <mc:Fallback>
                <p:oleObj name="Equation" r:id="rId15" imgW="1396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180" y="4184324"/>
                        <a:ext cx="311150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"/>
          <p:cNvGraphicFramePr>
            <a:graphicFrameLocks noChangeAspect="1"/>
          </p:cNvGraphicFramePr>
          <p:nvPr/>
        </p:nvGraphicFramePr>
        <p:xfrm>
          <a:off x="3471863" y="4178301"/>
          <a:ext cx="28257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6" name="Equation" r:id="rId16" imgW="126720" imgH="126720" progId="Equation.3">
                  <p:embed/>
                </p:oleObj>
              </mc:Choice>
              <mc:Fallback>
                <p:oleObj name="Equation" r:id="rId16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3" y="4178301"/>
                        <a:ext cx="282575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"/>
          <p:cNvGraphicFramePr>
            <a:graphicFrameLocks noChangeAspect="1"/>
          </p:cNvGraphicFramePr>
          <p:nvPr/>
        </p:nvGraphicFramePr>
        <p:xfrm>
          <a:off x="4502150" y="4162426"/>
          <a:ext cx="3397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7" name="Equation" r:id="rId18" imgW="152280" imgH="139680" progId="Equation.3">
                  <p:embed/>
                </p:oleObj>
              </mc:Choice>
              <mc:Fallback>
                <p:oleObj name="Equation" r:id="rId18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4162426"/>
                        <a:ext cx="339725" cy="30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5"/>
          <p:cNvGraphicFramePr>
            <a:graphicFrameLocks noChangeAspect="1"/>
          </p:cNvGraphicFramePr>
          <p:nvPr/>
        </p:nvGraphicFramePr>
        <p:xfrm>
          <a:off x="5610225" y="4137026"/>
          <a:ext cx="2809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8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5" y="4137026"/>
                        <a:ext cx="280988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3167998" y="3970010"/>
            <a:ext cx="2000264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/>
        </p:nvGraphicFramePr>
        <p:xfrm>
          <a:off x="4811072" y="4403735"/>
          <a:ext cx="3968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69" name="Equation" r:id="rId22" imgW="177480" imgH="177480" progId="Equation.3">
                  <p:embed/>
                </p:oleObj>
              </mc:Choice>
              <mc:Fallback>
                <p:oleObj name="Equation" r:id="rId22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072" y="4403735"/>
                        <a:ext cx="39687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/>
          <p:cNvSpPr/>
          <p:nvPr/>
        </p:nvSpPr>
        <p:spPr>
          <a:xfrm>
            <a:off x="5382576" y="3970010"/>
            <a:ext cx="928694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5" name="Object 7"/>
          <p:cNvGraphicFramePr>
            <a:graphicFrameLocks noChangeAspect="1"/>
          </p:cNvGraphicFramePr>
          <p:nvPr/>
        </p:nvGraphicFramePr>
        <p:xfrm>
          <a:off x="5954080" y="4398638"/>
          <a:ext cx="368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0" name="Equation" r:id="rId24" imgW="164880" imgH="164880" progId="Equation.3">
                  <p:embed/>
                </p:oleObj>
              </mc:Choice>
              <mc:Fallback>
                <p:oleObj name="Equation" r:id="rId24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080" y="4398638"/>
                        <a:ext cx="3683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椭圆 46"/>
          <p:cNvSpPr/>
          <p:nvPr/>
        </p:nvSpPr>
        <p:spPr>
          <a:xfrm>
            <a:off x="1228062" y="4102436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/>
          <p:cNvCxnSpPr>
            <a:stCxn id="47" idx="6"/>
            <a:endCxn id="31" idx="2"/>
          </p:cNvCxnSpPr>
          <p:nvPr/>
        </p:nvCxnSpPr>
        <p:spPr>
          <a:xfrm>
            <a:off x="1656690" y="4316750"/>
            <a:ext cx="654052" cy="104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1"/>
          <p:cNvGraphicFramePr>
            <a:graphicFrameLocks noChangeAspect="1"/>
          </p:cNvGraphicFramePr>
          <p:nvPr/>
        </p:nvGraphicFramePr>
        <p:xfrm>
          <a:off x="1285875" y="4173538"/>
          <a:ext cx="339725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1" name="Equation" r:id="rId25" imgW="152280" imgH="139680" progId="Equation.3">
                  <p:embed/>
                </p:oleObj>
              </mc:Choice>
              <mc:Fallback>
                <p:oleObj name="Equation" r:id="rId25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4173538"/>
                        <a:ext cx="339725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椭圆 50"/>
          <p:cNvSpPr/>
          <p:nvPr/>
        </p:nvSpPr>
        <p:spPr>
          <a:xfrm>
            <a:off x="6715140" y="4116084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>
            <a:stCxn id="51" idx="2"/>
            <a:endCxn id="36" idx="6"/>
          </p:cNvCxnSpPr>
          <p:nvPr/>
        </p:nvCxnSpPr>
        <p:spPr>
          <a:xfrm rot="10800000">
            <a:off x="5954080" y="4327200"/>
            <a:ext cx="761060" cy="319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Object 1"/>
          <p:cNvGraphicFramePr>
            <a:graphicFrameLocks noChangeAspect="1"/>
          </p:cNvGraphicFramePr>
          <p:nvPr/>
        </p:nvGraphicFramePr>
        <p:xfrm>
          <a:off x="6772272" y="4119562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2" name="Equation" r:id="rId27" imgW="152280" imgH="203040" progId="Equation.3">
                  <p:embed/>
                </p:oleObj>
              </mc:Choice>
              <mc:Fallback>
                <p:oleObj name="Equation" r:id="rId27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272" y="4119562"/>
                        <a:ext cx="339725" cy="436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椭圆 49"/>
          <p:cNvSpPr/>
          <p:nvPr/>
        </p:nvSpPr>
        <p:spPr>
          <a:xfrm>
            <a:off x="3384850" y="5758521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456420" y="5758521"/>
            <a:ext cx="428628" cy="4286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0" idx="6"/>
            <a:endCxn id="54" idx="2"/>
          </p:cNvCxnSpPr>
          <p:nvPr/>
        </p:nvCxnSpPr>
        <p:spPr>
          <a:xfrm>
            <a:off x="3813478" y="5972835"/>
            <a:ext cx="642942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5527990" y="5758521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>
            <a:stCxn id="57" idx="2"/>
            <a:endCxn id="54" idx="6"/>
          </p:cNvCxnSpPr>
          <p:nvPr/>
        </p:nvCxnSpPr>
        <p:spPr>
          <a:xfrm rot="10800000">
            <a:off x="4885048" y="5972835"/>
            <a:ext cx="642942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3"/>
          <p:cNvGraphicFramePr>
            <a:graphicFrameLocks noChangeAspect="1"/>
          </p:cNvGraphicFramePr>
          <p:nvPr/>
        </p:nvGraphicFramePr>
        <p:xfrm>
          <a:off x="3473450" y="5811838"/>
          <a:ext cx="28416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3" name="Equation" r:id="rId29" imgW="126720" imgH="139680" progId="Equation.3">
                  <p:embed/>
                </p:oleObj>
              </mc:Choice>
              <mc:Fallback>
                <p:oleObj name="Equation" r:id="rId29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5811838"/>
                        <a:ext cx="284163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"/>
          <p:cNvGraphicFramePr>
            <a:graphicFrameLocks noChangeAspect="1"/>
          </p:cNvGraphicFramePr>
          <p:nvPr/>
        </p:nvGraphicFramePr>
        <p:xfrm>
          <a:off x="4505325" y="5807081"/>
          <a:ext cx="338138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4" name="Equation" r:id="rId31" imgW="152280" imgH="139680" progId="Equation.3">
                  <p:embed/>
                </p:oleObj>
              </mc:Choice>
              <mc:Fallback>
                <p:oleObj name="Equation" r:id="rId31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25" y="5807081"/>
                        <a:ext cx="338138" cy="30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5"/>
          <p:cNvGraphicFramePr>
            <a:graphicFrameLocks noChangeAspect="1"/>
          </p:cNvGraphicFramePr>
          <p:nvPr/>
        </p:nvGraphicFramePr>
        <p:xfrm>
          <a:off x="5568950" y="5795963"/>
          <a:ext cx="36671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5" name="Equation" r:id="rId33" imgW="164880" imgH="164880" progId="Equation.3">
                  <p:embed/>
                </p:oleObj>
              </mc:Choice>
              <mc:Fallback>
                <p:oleObj name="Equation" r:id="rId33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5795963"/>
                        <a:ext cx="366713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矩形 62"/>
          <p:cNvSpPr/>
          <p:nvPr/>
        </p:nvSpPr>
        <p:spPr>
          <a:xfrm>
            <a:off x="3170536" y="5615645"/>
            <a:ext cx="2000264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4" name="Object 6"/>
          <p:cNvGraphicFramePr>
            <a:graphicFrameLocks noChangeAspect="1"/>
          </p:cNvGraphicFramePr>
          <p:nvPr/>
        </p:nvGraphicFramePr>
        <p:xfrm>
          <a:off x="4813610" y="6049370"/>
          <a:ext cx="3968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6" name="Equation" r:id="rId35" imgW="177480" imgH="177480" progId="Equation.3">
                  <p:embed/>
                </p:oleObj>
              </mc:Choice>
              <mc:Fallback>
                <p:oleObj name="Equation" r:id="rId35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3610" y="6049370"/>
                        <a:ext cx="39687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矩形 72"/>
          <p:cNvSpPr/>
          <p:nvPr/>
        </p:nvSpPr>
        <p:spPr>
          <a:xfrm>
            <a:off x="6929454" y="2428868"/>
            <a:ext cx="20281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Times New Roman" pitchFamily="18" charset="0"/>
              </a:rPr>
              <a:t>•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),</a:t>
            </a:r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Times New Roman" pitchFamily="18" charset="0"/>
              </a:rPr>
              <a:t>•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): </a:t>
            </a:r>
          </a:p>
          <a:p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Multinomial</a:t>
            </a:r>
          </a:p>
          <a:p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π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Times New Roman" pitchFamily="18" charset="0"/>
              </a:rPr>
              <a:t>•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θ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Times New Roman" pitchFamily="18" charset="0"/>
              </a:rPr>
              <a:t>•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): </a:t>
            </a:r>
          </a:p>
          <a:p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Dirichlet</a:t>
            </a:r>
            <a:endParaRPr lang="zh-CN" altLang="en-US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2285984" y="5488176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8" name="Object 1"/>
          <p:cNvGraphicFramePr>
            <a:graphicFrameLocks noChangeAspect="1"/>
          </p:cNvGraphicFramePr>
          <p:nvPr/>
        </p:nvGraphicFramePr>
        <p:xfrm>
          <a:off x="2371725" y="5559599"/>
          <a:ext cx="282575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7" name="Equation" r:id="rId36" imgW="126720" imgH="139680" progId="Equation.3">
                  <p:embed/>
                </p:oleObj>
              </mc:Choice>
              <mc:Fallback>
                <p:oleObj name="Equation" r:id="rId36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5559599"/>
                        <a:ext cx="282575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直接箭头连接符 78"/>
          <p:cNvCxnSpPr>
            <a:stCxn id="77" idx="6"/>
            <a:endCxn id="50" idx="2"/>
          </p:cNvCxnSpPr>
          <p:nvPr/>
        </p:nvCxnSpPr>
        <p:spPr>
          <a:xfrm>
            <a:off x="2714612" y="5702490"/>
            <a:ext cx="670238" cy="2703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7002099" y="5429264"/>
            <a:ext cx="2070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Times New Roman" pitchFamily="18" charset="0"/>
              </a:rPr>
              <a:t>•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): Gamma</a:t>
            </a:r>
          </a:p>
          <a:p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Times New Roman" pitchFamily="18" charset="0"/>
              </a:rPr>
              <a:t>•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): Poisson</a:t>
            </a:r>
            <a:endParaRPr lang="zh-CN" altLang="en-US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3" name="直接箭头连接符 82"/>
          <p:cNvCxnSpPr>
            <a:endCxn id="73" idx="1"/>
          </p:cNvCxnSpPr>
          <p:nvPr/>
        </p:nvCxnSpPr>
        <p:spPr>
          <a:xfrm>
            <a:off x="6429388" y="2928934"/>
            <a:ext cx="500066" cy="28476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endCxn id="73" idx="1"/>
          </p:cNvCxnSpPr>
          <p:nvPr/>
        </p:nvCxnSpPr>
        <p:spPr>
          <a:xfrm rot="5400000" flipH="1" flipV="1">
            <a:off x="6250299" y="3321349"/>
            <a:ext cx="786806" cy="57150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82" idx="1"/>
          </p:cNvCxnSpPr>
          <p:nvPr/>
        </p:nvCxnSpPr>
        <p:spPr>
          <a:xfrm flipV="1">
            <a:off x="6429388" y="5844763"/>
            <a:ext cx="572711" cy="1312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071670" y="3857628"/>
            <a:ext cx="3214710" cy="1071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98715" name="Object 27"/>
          <p:cNvGraphicFramePr>
            <a:graphicFrameLocks noChangeAspect="1"/>
          </p:cNvGraphicFramePr>
          <p:nvPr/>
        </p:nvGraphicFramePr>
        <p:xfrm>
          <a:off x="2069731" y="4575726"/>
          <a:ext cx="368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8" name="Equation" r:id="rId38" imgW="164880" imgH="164880" progId="Equation.3">
                  <p:embed/>
                </p:oleObj>
              </mc:Choice>
              <mc:Fallback>
                <p:oleObj name="Equation" r:id="rId38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9731" y="4575726"/>
                        <a:ext cx="3683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716" name="Object 28"/>
          <p:cNvGraphicFramePr>
            <a:graphicFrameLocks noChangeAspect="1"/>
          </p:cNvGraphicFramePr>
          <p:nvPr/>
        </p:nvGraphicFramePr>
        <p:xfrm>
          <a:off x="2355850" y="6089824"/>
          <a:ext cx="2825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79" name="Equation" r:id="rId40" imgW="126720" imgH="177480" progId="Equation.3">
                  <p:embed/>
                </p:oleObj>
              </mc:Choice>
              <mc:Fallback>
                <p:oleObj name="Equation" r:id="rId40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850" y="6089824"/>
                        <a:ext cx="28257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椭圆 70"/>
          <p:cNvSpPr/>
          <p:nvPr/>
        </p:nvSpPr>
        <p:spPr>
          <a:xfrm>
            <a:off x="2285984" y="6059680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/>
          <p:cNvCxnSpPr>
            <a:stCxn id="71" idx="6"/>
            <a:endCxn id="50" idx="2"/>
          </p:cNvCxnSpPr>
          <p:nvPr/>
        </p:nvCxnSpPr>
        <p:spPr>
          <a:xfrm flipV="1">
            <a:off x="2714612" y="5972835"/>
            <a:ext cx="670238" cy="30115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0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经验贝叶斯 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– Empirical </a:t>
            </a:r>
            <a:r>
              <a:rPr lang="en-US" altLang="zh-CN" sz="4000" dirty="0" err="1" smtClean="0">
                <a:solidFill>
                  <a:schemeClr val="accent6">
                    <a:lumMod val="50000"/>
                  </a:schemeClr>
                </a:solidFill>
              </a:rPr>
              <a:t>Bayes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57298"/>
            <a:ext cx="8229600" cy="4277072"/>
          </a:xfrm>
        </p:spPr>
        <p:txBody>
          <a:bodyPr/>
          <a:lstStyle/>
          <a:p>
            <a:r>
              <a:rPr lang="zh-CN" altLang="en-US" sz="2600" dirty="0" smtClean="0"/>
              <a:t>如下图模型</a:t>
            </a:r>
            <a:r>
              <a:rPr lang="en-US" altLang="zh-CN" sz="2600" dirty="0" smtClean="0"/>
              <a:t>, </a:t>
            </a:r>
            <a:r>
              <a:rPr lang="zh-CN" altLang="en-US" sz="2600" dirty="0" smtClean="0"/>
              <a:t>如何确定</a:t>
            </a:r>
            <a:r>
              <a:rPr lang="en-US" altLang="zh-CN" sz="2600" dirty="0" err="1" smtClean="0"/>
              <a:t>hyperparameter</a:t>
            </a:r>
            <a:r>
              <a:rPr lang="en-US" altLang="zh-CN" sz="2600" dirty="0" smtClean="0"/>
              <a:t>   ?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600" dirty="0" smtClean="0"/>
              <a:t>EB</a:t>
            </a:r>
            <a:r>
              <a:rPr lang="zh-CN" altLang="en-US" sz="2600" dirty="0" smtClean="0"/>
              <a:t>解</a:t>
            </a:r>
            <a:r>
              <a:rPr lang="en-US" altLang="zh-CN" sz="2600" dirty="0" smtClean="0"/>
              <a:t>:</a:t>
            </a:r>
          </a:p>
          <a:p>
            <a:endParaRPr lang="en-US" altLang="zh-CN" sz="800" dirty="0" smtClean="0"/>
          </a:p>
          <a:p>
            <a:r>
              <a:rPr lang="zh-CN" altLang="en-US" sz="2600" dirty="0" smtClean="0"/>
              <a:t>当           为指数族分布，          为其共轭先验时，可用</a:t>
            </a:r>
            <a:r>
              <a:rPr lang="en-US" altLang="zh-CN" sz="2600" dirty="0" smtClean="0"/>
              <a:t>EM</a:t>
            </a:r>
            <a:r>
              <a:rPr lang="zh-CN" altLang="en-US" sz="2600" dirty="0" smtClean="0"/>
              <a:t>求解</a:t>
            </a:r>
            <a:r>
              <a:rPr lang="en-US" altLang="zh-CN" sz="2600" dirty="0" smtClean="0"/>
              <a:t>, </a:t>
            </a:r>
            <a:r>
              <a:rPr lang="zh-CN" altLang="en-US" sz="2600" dirty="0" smtClean="0"/>
              <a:t>其中</a:t>
            </a:r>
            <a:r>
              <a:rPr lang="en-US" altLang="zh-CN" sz="2600" dirty="0" smtClean="0"/>
              <a:t>E-step</a:t>
            </a:r>
            <a:r>
              <a:rPr lang="zh-CN" altLang="en-US" sz="2600" dirty="0" smtClean="0"/>
              <a:t>为</a:t>
            </a:r>
            <a:r>
              <a:rPr lang="en-US" altLang="zh-CN" sz="2600" dirty="0" smtClean="0"/>
              <a:t>Bayesian inference</a:t>
            </a:r>
            <a:r>
              <a:rPr lang="zh-CN" altLang="en-US" sz="2600" dirty="0" smtClean="0"/>
              <a:t>过程</a:t>
            </a:r>
            <a:r>
              <a:rPr lang="en-US" altLang="zh-CN" sz="2600" dirty="0" smtClean="0"/>
              <a:t>, </a:t>
            </a:r>
            <a:r>
              <a:rPr lang="zh-CN" altLang="en-US" sz="2600" dirty="0" smtClean="0"/>
              <a:t>由      得到后验参数      </a:t>
            </a:r>
            <a:r>
              <a:rPr lang="en-US" altLang="zh-CN" sz="2600" dirty="0" smtClean="0"/>
              <a:t>, </a:t>
            </a:r>
            <a:r>
              <a:rPr lang="zh-CN" altLang="en-US" sz="2600" dirty="0" smtClean="0"/>
              <a:t>而</a:t>
            </a:r>
            <a:r>
              <a:rPr lang="en-US" altLang="zh-CN" sz="2600" dirty="0" smtClean="0"/>
              <a:t>M-step</a:t>
            </a:r>
            <a:r>
              <a:rPr lang="zh-CN" altLang="en-US" sz="2600" dirty="0" smtClean="0"/>
              <a:t>为</a:t>
            </a:r>
            <a:r>
              <a:rPr lang="en-US" altLang="zh-CN" sz="2600" dirty="0" smtClean="0"/>
              <a:t>:</a:t>
            </a:r>
          </a:p>
        </p:txBody>
      </p:sp>
      <p:sp>
        <p:nvSpPr>
          <p:cNvPr id="19" name="椭圆 18"/>
          <p:cNvSpPr/>
          <p:nvPr/>
        </p:nvSpPr>
        <p:spPr>
          <a:xfrm>
            <a:off x="2500298" y="2184060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857620" y="2184060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214942" y="2184060"/>
            <a:ext cx="428628" cy="4286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9" idx="6"/>
            <a:endCxn id="20" idx="2"/>
          </p:cNvCxnSpPr>
          <p:nvPr/>
        </p:nvCxnSpPr>
        <p:spPr>
          <a:xfrm>
            <a:off x="2928926" y="2398374"/>
            <a:ext cx="928694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0" idx="6"/>
            <a:endCxn id="21" idx="2"/>
          </p:cNvCxnSpPr>
          <p:nvPr/>
        </p:nvCxnSpPr>
        <p:spPr>
          <a:xfrm>
            <a:off x="4286248" y="2398374"/>
            <a:ext cx="928694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"/>
          <p:cNvGraphicFramePr>
            <a:graphicFrameLocks noChangeAspect="1"/>
          </p:cNvGraphicFramePr>
          <p:nvPr/>
        </p:nvGraphicFramePr>
        <p:xfrm>
          <a:off x="2586038" y="2230438"/>
          <a:ext cx="2825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74" name="Equation" r:id="rId3" imgW="126720" imgH="164880" progId="Equation.3">
                  <p:embed/>
                </p:oleObj>
              </mc:Choice>
              <mc:Fallback>
                <p:oleObj name="Equation" r:id="rId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2230438"/>
                        <a:ext cx="2825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/>
        </p:nvGraphicFramePr>
        <p:xfrm>
          <a:off x="3871913" y="2139951"/>
          <a:ext cx="3952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75" name="Equation" r:id="rId5" imgW="177480" imgH="228600" progId="Equation.3">
                  <p:embed/>
                </p:oleObj>
              </mc:Choice>
              <mc:Fallback>
                <p:oleObj name="Equation" r:id="rId5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1913" y="2139951"/>
                        <a:ext cx="395287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/>
        </p:nvGraphicFramePr>
        <p:xfrm>
          <a:off x="5194304" y="2138344"/>
          <a:ext cx="4794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76" name="Equation" r:id="rId7" imgW="215640" imgH="228600" progId="Equation.3">
                  <p:embed/>
                </p:oleObj>
              </mc:Choice>
              <mc:Fallback>
                <p:oleObj name="Equation" r:id="rId7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4" y="2138344"/>
                        <a:ext cx="479425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4929190" y="2041184"/>
            <a:ext cx="1071570" cy="8163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5575950" y="2434567"/>
          <a:ext cx="4826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77" name="Equation" r:id="rId9" imgW="215640" imgH="228600" progId="Equation.3">
                  <p:embed/>
                </p:oleObj>
              </mc:Choice>
              <mc:Fallback>
                <p:oleObj name="Equation" r:id="rId9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5950" y="2434567"/>
                        <a:ext cx="482600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/>
          <p:nvPr/>
        </p:nvSpPr>
        <p:spPr>
          <a:xfrm>
            <a:off x="3357554" y="1928802"/>
            <a:ext cx="3071834" cy="1071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Object 7"/>
          <p:cNvGraphicFramePr>
            <a:graphicFrameLocks noChangeAspect="1"/>
          </p:cNvGraphicFramePr>
          <p:nvPr/>
        </p:nvGraphicFramePr>
        <p:xfrm>
          <a:off x="6000760" y="2644772"/>
          <a:ext cx="368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78" name="Equation" r:id="rId11" imgW="164880" imgH="164880" progId="Equation.3">
                  <p:embed/>
                </p:oleObj>
              </mc:Choice>
              <mc:Fallback>
                <p:oleObj name="Equation" r:id="rId11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60" y="2644772"/>
                        <a:ext cx="3683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36" name="Object 12"/>
          <p:cNvGraphicFramePr>
            <a:graphicFrameLocks noChangeAspect="1"/>
          </p:cNvGraphicFramePr>
          <p:nvPr/>
        </p:nvGraphicFramePr>
        <p:xfrm>
          <a:off x="6585912" y="1477643"/>
          <a:ext cx="2825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79" name="Equation" r:id="rId13" imgW="126720" imgH="164880" progId="Equation.3">
                  <p:embed/>
                </p:oleObj>
              </mc:Choice>
              <mc:Fallback>
                <p:oleObj name="Equation" r:id="rId1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5912" y="1477643"/>
                        <a:ext cx="2825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37" name="Object 13"/>
          <p:cNvGraphicFramePr>
            <a:graphicFrameLocks noChangeAspect="1"/>
          </p:cNvGraphicFramePr>
          <p:nvPr/>
        </p:nvGraphicFramePr>
        <p:xfrm>
          <a:off x="1857356" y="3071810"/>
          <a:ext cx="5781676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0" name="Equation" r:id="rId15" imgW="2603160" imgH="291960" progId="Equation.3">
                  <p:embed/>
                </p:oleObj>
              </mc:Choice>
              <mc:Fallback>
                <p:oleObj name="Equation" r:id="rId15" imgW="26031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56" y="3071810"/>
                        <a:ext cx="5781676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38" name="Object 14"/>
          <p:cNvGraphicFramePr>
            <a:graphicFrameLocks noChangeAspect="1"/>
          </p:cNvGraphicFramePr>
          <p:nvPr/>
        </p:nvGraphicFramePr>
        <p:xfrm>
          <a:off x="1214414" y="3822706"/>
          <a:ext cx="10715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1" name="Equation" r:id="rId17" imgW="482400" imgH="215640" progId="Equation.3">
                  <p:embed/>
                </p:oleObj>
              </mc:Choice>
              <mc:Fallback>
                <p:oleObj name="Equation" r:id="rId17" imgW="482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3822706"/>
                        <a:ext cx="1071563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40" name="Object 16"/>
          <p:cNvGraphicFramePr>
            <a:graphicFrameLocks noChangeAspect="1"/>
          </p:cNvGraphicFramePr>
          <p:nvPr/>
        </p:nvGraphicFramePr>
        <p:xfrm>
          <a:off x="4441253" y="3821119"/>
          <a:ext cx="1100138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2" name="Equation" r:id="rId19" imgW="495000" imgH="215640" progId="Equation.3">
                  <p:embed/>
                </p:oleObj>
              </mc:Choice>
              <mc:Fallback>
                <p:oleObj name="Equation" r:id="rId19" imgW="495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1253" y="3821119"/>
                        <a:ext cx="1100138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41" name="Object 17"/>
          <p:cNvGraphicFramePr>
            <a:graphicFrameLocks noChangeAspect="1"/>
          </p:cNvGraphicFramePr>
          <p:nvPr/>
        </p:nvGraphicFramePr>
        <p:xfrm>
          <a:off x="2071670" y="5070493"/>
          <a:ext cx="52181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3" name="Equation" r:id="rId21" imgW="2349360" imgH="431640" progId="Equation.3">
                  <p:embed/>
                </p:oleObj>
              </mc:Choice>
              <mc:Fallback>
                <p:oleObj name="Equation" r:id="rId21" imgW="2349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70" y="5070493"/>
                        <a:ext cx="5218113" cy="93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43" name="Object 19"/>
          <p:cNvGraphicFramePr>
            <a:graphicFrameLocks noChangeAspect="1"/>
          </p:cNvGraphicFramePr>
          <p:nvPr/>
        </p:nvGraphicFramePr>
        <p:xfrm>
          <a:off x="1222355" y="4579949"/>
          <a:ext cx="56356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4" name="Equation" r:id="rId23" imgW="253800" imgH="228600" progId="Equation.3">
                  <p:embed/>
                </p:oleObj>
              </mc:Choice>
              <mc:Fallback>
                <p:oleObj name="Equation" r:id="rId23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55" y="4579949"/>
                        <a:ext cx="563563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45" name="Object 21"/>
          <p:cNvGraphicFramePr>
            <a:graphicFrameLocks noChangeAspect="1"/>
          </p:cNvGraphicFramePr>
          <p:nvPr/>
        </p:nvGraphicFramePr>
        <p:xfrm>
          <a:off x="3857620" y="4624399"/>
          <a:ext cx="5921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5" name="Equation" r:id="rId25" imgW="266400" imgH="241200" progId="Equation.3">
                  <p:embed/>
                </p:oleObj>
              </mc:Choice>
              <mc:Fallback>
                <p:oleObj name="Equation" r:id="rId25" imgW="266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0" y="4624399"/>
                        <a:ext cx="592138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2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从经验贝叶斯看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LDA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85860"/>
            <a:ext cx="8229600" cy="4929222"/>
          </a:xfrm>
        </p:spPr>
        <p:txBody>
          <a:bodyPr/>
          <a:lstStyle/>
          <a:p>
            <a:r>
              <a:rPr lang="en-US" altLang="zh-CN" sz="2600" dirty="0" smtClean="0"/>
              <a:t>LDA</a:t>
            </a:r>
            <a:r>
              <a:rPr lang="zh-CN" altLang="en-US" sz="2600" dirty="0" smtClean="0"/>
              <a:t>可以视为</a:t>
            </a:r>
            <a:r>
              <a:rPr lang="en-US" altLang="zh-CN" sz="2600" dirty="0" smtClean="0"/>
              <a:t>PLSI</a:t>
            </a:r>
            <a:r>
              <a:rPr lang="zh-CN" altLang="en-US" sz="2600" dirty="0" smtClean="0"/>
              <a:t>的经验贝叶斯版本</a:t>
            </a:r>
            <a:endParaRPr lang="en-US" altLang="zh-CN" sz="2600" dirty="0" smtClean="0"/>
          </a:p>
          <a:p>
            <a:pPr lvl="1"/>
            <a:r>
              <a:rPr lang="zh-CN" altLang="en-US" sz="2300" dirty="0" smtClean="0"/>
              <a:t>由于</a:t>
            </a:r>
            <a:r>
              <a:rPr lang="en-US" altLang="zh-CN" sz="2300" dirty="0" smtClean="0"/>
              <a:t>PLSI</a:t>
            </a:r>
            <a:r>
              <a:rPr lang="zh-CN" altLang="en-US" sz="2300" dirty="0" smtClean="0"/>
              <a:t>不是指数族分布，而是其混合分布，因此其贝叶斯版本不能使用前面的</a:t>
            </a:r>
            <a:r>
              <a:rPr lang="en-US" altLang="zh-CN" sz="2300" dirty="0" smtClean="0"/>
              <a:t>EM</a:t>
            </a:r>
            <a:r>
              <a:rPr lang="zh-CN" altLang="en-US" sz="2300" dirty="0" smtClean="0"/>
              <a:t>算法</a:t>
            </a:r>
            <a:endParaRPr lang="en-US" altLang="zh-CN" sz="2300" dirty="0" smtClean="0"/>
          </a:p>
          <a:p>
            <a:r>
              <a:rPr lang="en-US" altLang="zh-CN" sz="2600" dirty="0" smtClean="0"/>
              <a:t>Deterministic inference:</a:t>
            </a:r>
          </a:p>
          <a:p>
            <a:pPr lvl="1"/>
            <a:r>
              <a:rPr lang="zh-CN" altLang="en-US" sz="2300" dirty="0" smtClean="0"/>
              <a:t>可用变分近似，假设</a:t>
            </a:r>
            <a:r>
              <a:rPr lang="en-US" altLang="zh-CN" sz="2300" i="1" dirty="0" smtClean="0">
                <a:latin typeface="Times New Roman" pitchFamily="18" charset="0"/>
                <a:ea typeface="MingLiU_HKSCS" pitchFamily="18" charset="-120"/>
                <a:cs typeface="Times New Roman" pitchFamily="18" charset="0"/>
              </a:rPr>
              <a:t>z</a:t>
            </a:r>
            <a:r>
              <a:rPr lang="zh-CN" altLang="en-US" sz="2300" dirty="0" smtClean="0">
                <a:latin typeface="微软雅黑"/>
                <a:ea typeface="微软雅黑"/>
              </a:rPr>
              <a:t>和</a:t>
            </a:r>
            <a:r>
              <a:rPr lang="el-GR" altLang="zh-CN" sz="2300" i="1" dirty="0" smtClean="0">
                <a:latin typeface="Times New Roman" pitchFamily="18" charset="0"/>
                <a:ea typeface="MingLiU_HKSCS" pitchFamily="18" charset="-120"/>
                <a:cs typeface="Times New Roman" pitchFamily="18" charset="0"/>
              </a:rPr>
              <a:t>θ</a:t>
            </a:r>
            <a:r>
              <a:rPr lang="zh-CN" altLang="en-US" sz="2300" dirty="0" smtClean="0">
                <a:latin typeface="微软雅黑"/>
                <a:ea typeface="微软雅黑"/>
              </a:rPr>
              <a:t>的后验分布独立迭代求解过程与</a:t>
            </a:r>
            <a:r>
              <a:rPr lang="en-US" altLang="zh-CN" sz="2300" dirty="0" smtClean="0">
                <a:latin typeface="微软雅黑"/>
                <a:ea typeface="微软雅黑"/>
              </a:rPr>
              <a:t>EM</a:t>
            </a:r>
            <a:r>
              <a:rPr lang="zh-CN" altLang="en-US" sz="2300" dirty="0" smtClean="0">
                <a:latin typeface="微软雅黑"/>
                <a:ea typeface="微软雅黑"/>
              </a:rPr>
              <a:t>非常相似，称为</a:t>
            </a:r>
            <a:r>
              <a:rPr lang="en-US" altLang="zh-CN" sz="2300" dirty="0" smtClean="0">
                <a:latin typeface="微软雅黑"/>
                <a:ea typeface="微软雅黑"/>
              </a:rPr>
              <a:t>VBEM</a:t>
            </a:r>
          </a:p>
          <a:p>
            <a:pPr lvl="1"/>
            <a:r>
              <a:rPr lang="zh-CN" altLang="en-US" sz="2300" dirty="0" smtClean="0">
                <a:latin typeface="微软雅黑"/>
                <a:ea typeface="微软雅黑"/>
              </a:rPr>
              <a:t>在大多数问题上无法保证收敛到局部最优</a:t>
            </a:r>
            <a:endParaRPr lang="en-US" altLang="zh-CN" sz="2300" dirty="0" smtClean="0">
              <a:latin typeface="微软雅黑"/>
              <a:ea typeface="微软雅黑"/>
            </a:endParaRPr>
          </a:p>
          <a:p>
            <a:r>
              <a:rPr lang="en-US" altLang="zh-CN" sz="2600" dirty="0" smtClean="0"/>
              <a:t>Probabilistic inference:</a:t>
            </a:r>
          </a:p>
          <a:p>
            <a:pPr lvl="1"/>
            <a:r>
              <a:rPr lang="zh-CN" altLang="en-US" sz="2300" dirty="0" smtClean="0"/>
              <a:t>可用</a:t>
            </a:r>
            <a:r>
              <a:rPr lang="en-US" altLang="zh-CN" sz="2300" dirty="0" smtClean="0"/>
              <a:t>Gibbs-sampling(Markov-chain Monte-Carlo, MCMC, </a:t>
            </a:r>
            <a:r>
              <a:rPr lang="zh-CN" altLang="en-US" sz="2300" dirty="0" smtClean="0"/>
              <a:t>的一种</a:t>
            </a:r>
            <a:r>
              <a:rPr lang="en-US" altLang="zh-CN" sz="2300" dirty="0" smtClean="0"/>
              <a:t>)</a:t>
            </a:r>
            <a:r>
              <a:rPr lang="zh-CN" altLang="en-US" sz="2300" dirty="0" smtClean="0"/>
              <a:t>，以概率</a:t>
            </a:r>
            <a:r>
              <a:rPr lang="en-US" altLang="zh-CN" sz="2300" dirty="0" smtClean="0"/>
              <a:t>1</a:t>
            </a:r>
            <a:r>
              <a:rPr lang="zh-CN" altLang="en-US" sz="2300" dirty="0" smtClean="0"/>
              <a:t>收敛到局部最优值</a:t>
            </a:r>
            <a:endParaRPr lang="en-US" altLang="zh-CN" sz="2300" dirty="0" smtClean="0"/>
          </a:p>
          <a:p>
            <a:pPr lvl="1"/>
            <a:r>
              <a:rPr lang="en-US" altLang="zh-CN" sz="2300" dirty="0" smtClean="0"/>
              <a:t>Collapsed </a:t>
            </a:r>
          </a:p>
          <a:p>
            <a:pPr lvl="1">
              <a:buNone/>
            </a:pPr>
            <a:r>
              <a:rPr lang="en-US" altLang="zh-CN" sz="2300" dirty="0" smtClean="0"/>
              <a:t>   Gibbs-sampling:</a:t>
            </a:r>
          </a:p>
        </p:txBody>
      </p:sp>
      <p:graphicFrame>
        <p:nvGraphicFramePr>
          <p:cNvPr id="800770" name="Object 2"/>
          <p:cNvGraphicFramePr>
            <a:graphicFrameLocks noChangeAspect="1"/>
          </p:cNvGraphicFramePr>
          <p:nvPr/>
        </p:nvGraphicFramePr>
        <p:xfrm>
          <a:off x="3643306" y="5429264"/>
          <a:ext cx="48180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87" name="Equation" r:id="rId3" imgW="2158920" imgH="482400" progId="Equation.3">
                  <p:embed/>
                </p:oleObj>
              </mc:Choice>
              <mc:Fallback>
                <p:oleObj name="Equation" r:id="rId3" imgW="21589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5429264"/>
                        <a:ext cx="4818063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224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Topic model</a:t>
            </a:r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的并行化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16354"/>
            <a:ext cx="8229600" cy="4786346"/>
          </a:xfrm>
        </p:spPr>
        <p:txBody>
          <a:bodyPr/>
          <a:lstStyle/>
          <a:p>
            <a:r>
              <a:rPr lang="en-US" altLang="zh-CN" sz="2600" dirty="0" smtClean="0"/>
              <a:t>EM</a:t>
            </a:r>
            <a:r>
              <a:rPr lang="zh-CN" altLang="en-US" sz="2600" dirty="0" smtClean="0"/>
              <a:t>及</a:t>
            </a:r>
            <a:r>
              <a:rPr lang="en-US" altLang="zh-CN" sz="2600" dirty="0" smtClean="0"/>
              <a:t>VBEM</a:t>
            </a:r>
            <a:r>
              <a:rPr lang="zh-CN" altLang="en-US" sz="2600" dirty="0" smtClean="0"/>
              <a:t>的并行化</a:t>
            </a:r>
            <a:endParaRPr lang="en-US" altLang="zh-CN" sz="1800" dirty="0" smtClean="0"/>
          </a:p>
          <a:p>
            <a:pPr lvl="1"/>
            <a:r>
              <a:rPr lang="en-US" altLang="zh-CN" sz="2200" dirty="0" smtClean="0"/>
              <a:t>E-step(</a:t>
            </a:r>
            <a:r>
              <a:rPr lang="en-US" altLang="zh-CN" sz="2200" dirty="0" err="1" smtClean="0"/>
              <a:t>mapper</a:t>
            </a:r>
            <a:r>
              <a:rPr lang="en-US" altLang="zh-CN" sz="2200" dirty="0" smtClean="0"/>
              <a:t>): </a:t>
            </a:r>
            <a:r>
              <a:rPr lang="zh-CN" altLang="en-US" sz="2200" dirty="0" smtClean="0"/>
              <a:t>可以方便地并行计算</a:t>
            </a:r>
            <a:endParaRPr lang="en-US" altLang="zh-CN" sz="2200" dirty="0" smtClean="0"/>
          </a:p>
          <a:p>
            <a:pPr lvl="1"/>
            <a:r>
              <a:rPr lang="en-US" altLang="zh-CN" sz="2200" dirty="0" smtClean="0"/>
              <a:t>M-step(reducer): </a:t>
            </a:r>
            <a:r>
              <a:rPr lang="zh-CN" altLang="en-US" sz="2200" dirty="0" smtClean="0"/>
              <a:t>累加</a:t>
            </a:r>
            <a:r>
              <a:rPr lang="en-US" altLang="zh-CN" sz="2200" dirty="0" smtClean="0"/>
              <a:t>E-step</a:t>
            </a:r>
            <a:r>
              <a:rPr lang="zh-CN" altLang="en-US" sz="2200" dirty="0" smtClean="0"/>
              <a:t>各部分统计量后更新模型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将更新后的模型分发到新的</a:t>
            </a:r>
            <a:r>
              <a:rPr lang="en-US" altLang="zh-CN" sz="2200" dirty="0" smtClean="0"/>
              <a:t>E-step</a:t>
            </a:r>
            <a:r>
              <a:rPr lang="zh-CN" altLang="en-US" sz="2200" dirty="0" smtClean="0"/>
              <a:t>各个计算服务器上</a:t>
            </a:r>
            <a:endParaRPr lang="en-US" altLang="zh-CN" sz="2200" dirty="0" smtClean="0"/>
          </a:p>
          <a:p>
            <a:r>
              <a:rPr lang="en-US" altLang="zh-CN" sz="2600" dirty="0" smtClean="0"/>
              <a:t>AD-LDA: Gibbs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Sampling</a:t>
            </a:r>
            <a:r>
              <a:rPr lang="zh-CN" altLang="en-US" sz="2600" dirty="0" smtClean="0"/>
              <a:t>的并行化</a:t>
            </a:r>
            <a:endParaRPr lang="en-US" altLang="zh-CN" sz="2600" dirty="0" smtClean="0"/>
          </a:p>
          <a:p>
            <a:pPr lvl="1"/>
            <a:r>
              <a:rPr lang="en-US" altLang="zh-CN" sz="2200" dirty="0" err="1" smtClean="0"/>
              <a:t>Mapper</a:t>
            </a:r>
            <a:r>
              <a:rPr lang="en-US" altLang="zh-CN" sz="2200" dirty="0" smtClean="0"/>
              <a:t>: </a:t>
            </a:r>
            <a:r>
              <a:rPr lang="zh-CN" altLang="en-US" sz="2200" dirty="0" smtClean="0"/>
              <a:t>在部分</a:t>
            </a:r>
            <a:r>
              <a:rPr lang="en-US" altLang="zh-CN" sz="2200" dirty="0" smtClean="0"/>
              <a:t>data</a:t>
            </a:r>
            <a:r>
              <a:rPr lang="zh-CN" altLang="en-US" sz="2200" dirty="0" smtClean="0"/>
              <a:t>上分别进行</a:t>
            </a:r>
            <a:r>
              <a:rPr lang="en-US" altLang="zh-CN" sz="2200" dirty="0" smtClean="0"/>
              <a:t>Gibbs sampling</a:t>
            </a:r>
          </a:p>
          <a:p>
            <a:pPr lvl="1"/>
            <a:r>
              <a:rPr lang="en-US" altLang="zh-CN" sz="2200" dirty="0" smtClean="0"/>
              <a:t>Reducer: </a:t>
            </a:r>
            <a:r>
              <a:rPr lang="zh-CN" altLang="en-US" sz="2200" dirty="0" smtClean="0"/>
              <a:t>全局</a:t>
            </a:r>
            <a:r>
              <a:rPr lang="en-US" altLang="zh-CN" sz="2200" dirty="0" smtClean="0"/>
              <a:t>Update</a:t>
            </a:r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sz="2600" dirty="0" smtClean="0"/>
              <a:t>文档的</a:t>
            </a:r>
            <a:r>
              <a:rPr lang="en-US" altLang="zh-CN" sz="2600" dirty="0" smtClean="0"/>
              <a:t>Topic model</a:t>
            </a:r>
            <a:r>
              <a:rPr lang="zh-CN" altLang="en-US" sz="2600" dirty="0" smtClean="0"/>
              <a:t>抽取可以认为是一个大量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而非海量</a:t>
            </a:r>
            <a:r>
              <a:rPr lang="en-US" altLang="zh-CN" sz="2600" dirty="0" smtClean="0"/>
              <a:t>)</a:t>
            </a:r>
            <a:r>
              <a:rPr lang="zh-CN" altLang="en-US" sz="2600" dirty="0" smtClean="0"/>
              <a:t>数据运算，采用类</a:t>
            </a:r>
            <a:r>
              <a:rPr lang="en-US" altLang="zh-CN" sz="2600" dirty="0" smtClean="0"/>
              <a:t>MPI</a:t>
            </a:r>
            <a:r>
              <a:rPr lang="zh-CN" altLang="en-US" sz="2600" dirty="0" smtClean="0"/>
              <a:t>架构的分布式计算架构</a:t>
            </a:r>
            <a:r>
              <a:rPr lang="en-US" altLang="zh-CN" sz="2600" dirty="0" smtClean="0"/>
              <a:t>(</a:t>
            </a:r>
            <a:r>
              <a:rPr lang="zh-CN" altLang="en-US" sz="2600" smtClean="0"/>
              <a:t>例如</a:t>
            </a:r>
            <a:r>
              <a:rPr lang="en-US" altLang="zh-CN" sz="2600" smtClean="0"/>
              <a:t>spark</a:t>
            </a:r>
            <a:r>
              <a:rPr lang="en-US" altLang="zh-CN" sz="2600" dirty="0" smtClean="0"/>
              <a:t>)</a:t>
            </a:r>
            <a:r>
              <a:rPr lang="zh-CN" altLang="en-US" sz="2600" dirty="0" smtClean="0"/>
              <a:t>会比</a:t>
            </a:r>
            <a:r>
              <a:rPr lang="en-US" altLang="zh-CN" sz="2600" dirty="0" smtClean="0"/>
              <a:t>map/reduce</a:t>
            </a:r>
            <a:r>
              <a:rPr lang="zh-CN" altLang="en-US" sz="2600" dirty="0" smtClean="0"/>
              <a:t>效率更高</a:t>
            </a:r>
            <a:endParaRPr lang="en-US" altLang="zh-CN" sz="2600" dirty="0" smtClean="0"/>
          </a:p>
        </p:txBody>
      </p:sp>
      <p:graphicFrame>
        <p:nvGraphicFramePr>
          <p:cNvPr id="799745" name="Object 1"/>
          <p:cNvGraphicFramePr>
            <a:graphicFrameLocks noChangeAspect="1"/>
          </p:cNvGraphicFramePr>
          <p:nvPr/>
        </p:nvGraphicFramePr>
        <p:xfrm>
          <a:off x="1747838" y="4214504"/>
          <a:ext cx="58102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811" name="Equation" r:id="rId3" imgW="2603160" imgH="355320" progId="Equation.3">
                  <p:embed/>
                </p:oleObj>
              </mc:Choice>
              <mc:Fallback>
                <p:oleObj name="Equation" r:id="rId3" imgW="26031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4214504"/>
                        <a:ext cx="581025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1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行为定向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(Behavior targeting)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1357298"/>
            <a:ext cx="8229600" cy="5143536"/>
          </a:xfrm>
        </p:spPr>
        <p:txBody>
          <a:bodyPr/>
          <a:lstStyle/>
          <a:p>
            <a:r>
              <a:rPr lang="zh-CN" altLang="en-US" sz="2800" dirty="0" smtClean="0"/>
              <a:t>根据</a:t>
            </a:r>
            <a:r>
              <a:rPr lang="zh-CN" altLang="en-US" sz="2400" dirty="0"/>
              <a:t>用户</a:t>
            </a:r>
            <a:r>
              <a:rPr lang="zh-CN" altLang="en-US" sz="2400" dirty="0" smtClean="0"/>
              <a:t>历史上网记录和其他数据总结出用户兴趣，根据此投放广告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800" dirty="0"/>
              <a:t>举例</a:t>
            </a:r>
            <a:endParaRPr lang="en-US" altLang="zh-CN" sz="2800" dirty="0"/>
          </a:p>
          <a:p>
            <a:pPr lvl="1"/>
            <a:r>
              <a:rPr lang="en-US" altLang="zh-CN" sz="2400" dirty="0" smtClean="0"/>
              <a:t>Yahoo BT(</a:t>
            </a:r>
            <a:r>
              <a:rPr lang="en-US" altLang="zh-CN" sz="2400" dirty="0" err="1" smtClean="0"/>
              <a:t>Behaviorial</a:t>
            </a:r>
            <a:r>
              <a:rPr lang="en-US" altLang="zh-CN" sz="2400" dirty="0" smtClean="0"/>
              <a:t> Targeting)</a:t>
            </a:r>
            <a:endParaRPr lang="en-US" altLang="zh-CN" sz="2400" dirty="0"/>
          </a:p>
        </p:txBody>
      </p:sp>
      <p:pic>
        <p:nvPicPr>
          <p:cNvPr id="150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32856"/>
            <a:ext cx="4248472" cy="295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0163" name="Picture 3" descr="C:\Users\liupeng3-pd\Deskto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24854"/>
            <a:ext cx="1428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0164" name="Picture 4" descr="C:\Users\liupeng3-pd\Desktop\logo-l_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191" y="3835415"/>
            <a:ext cx="1718493" cy="51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0165" name="Picture 5" descr="C:\Users\liupeng3-pd\Desktop\t013393d06de88f0ca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41" y="4514404"/>
            <a:ext cx="23749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pengliubj8588\Desktop\User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H="1">
            <a:off x="1745859" y="2492896"/>
            <a:ext cx="1070663" cy="1000132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4283968" y="2479449"/>
            <a:ext cx="4248472" cy="64807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8" idx="1"/>
          </p:cNvCxnSpPr>
          <p:nvPr/>
        </p:nvCxnSpPr>
        <p:spPr>
          <a:xfrm>
            <a:off x="2816522" y="2992962"/>
            <a:ext cx="14674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4" name="Title 1"/>
          <p:cNvSpPr>
            <a:spLocks noGrp="1"/>
          </p:cNvSpPr>
          <p:nvPr>
            <p:ph type="title" idx="4294967295"/>
          </p:nvPr>
        </p:nvSpPr>
        <p:spPr>
          <a:xfrm>
            <a:off x="457200" y="-16"/>
            <a:ext cx="8229600" cy="1143000"/>
          </a:xfrm>
        </p:spPr>
        <p:txBody>
          <a:bodyPr anchor="b"/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受众定向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标签体系举例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67544" y="1500174"/>
            <a:ext cx="8229600" cy="5143536"/>
          </a:xfrm>
          <a:prstGeom prst="rect">
            <a:avLst/>
          </a:prstGeom>
        </p:spPr>
        <p:txBody>
          <a:bodyPr/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Yahoo BT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标签体系：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Finance - Bank Accounts, Credit Cards,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Investiment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 Insurance, Loans, Real Estate, ...</a:t>
            </a:r>
            <a:endParaRPr lang="en-US" altLang="zh-CN" sz="2000" dirty="0" smtClean="0"/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Service - Local, Wireless, Gas &amp; Electric, ...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Travel - Europe, Americas, Air, Lodging, Rail, ...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Tech - Hardware, Software, Consumer, Mobile, ...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Entertainment - Games, Movies, Television, Gambling, ...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Autos - Econ/Mid/Luxury, Salon/Coupe/SUV, ...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FMCG - Personal care, ...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Retail - Apparel, Gifts, Home, ...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...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Other - Health, Parenting, Moving, ...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4" name="Title 1"/>
          <p:cNvSpPr>
            <a:spLocks noGrp="1"/>
          </p:cNvSpPr>
          <p:nvPr>
            <p:ph type="title" idx="4294967295"/>
          </p:nvPr>
        </p:nvSpPr>
        <p:spPr>
          <a:xfrm>
            <a:off x="457200" y="-16"/>
            <a:ext cx="8229600" cy="1143000"/>
          </a:xfrm>
        </p:spPr>
        <p:txBody>
          <a:bodyPr anchor="b"/>
          <a:lstStyle/>
          <a:p>
            <a:r>
              <a:rPr lang="en-US" altLang="zh-CN" dirty="0" err="1" smtClean="0">
                <a:solidFill>
                  <a:schemeClr val="accent6">
                    <a:lumMod val="50000"/>
                  </a:schemeClr>
                </a:solidFill>
              </a:rPr>
              <a:t>Bluekai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标签体系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14348" y="2117406"/>
          <a:ext cx="7858180" cy="381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950"/>
                <a:gridCol w="2143140"/>
                <a:gridCol w="1964545"/>
                <a:gridCol w="1964545"/>
              </a:tblGrid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类别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数据来源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规模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用户数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Intent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最近输入词表现出某种产品或服务需求的用户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 err="1" smtClean="0"/>
                        <a:t>Bluekai</a:t>
                      </a:r>
                      <a:r>
                        <a:rPr lang="en-US" altLang="zh-CN" sz="1500" dirty="0" smtClean="0"/>
                        <a:t> Intent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160+MM</a:t>
                      </a:r>
                      <a:endParaRPr lang="zh-CN" altLang="en-US" sz="1500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B2B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职业上接近某种需求的用户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 err="1" smtClean="0"/>
                        <a:t>Bizo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12+MM</a:t>
                      </a:r>
                      <a:endParaRPr lang="zh-CN" altLang="en-US" sz="1500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Past Purchase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根据以往消费习惯判断可能购买某产品的用户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err="1" smtClean="0"/>
                        <a:t>Addthis</a:t>
                      </a:r>
                      <a:r>
                        <a:rPr lang="en-US" altLang="zh-CN" sz="1500" dirty="0" smtClean="0"/>
                        <a:t>, Alliant</a:t>
                      </a:r>
                      <a:endParaRPr lang="zh-CN" altLang="en-US" sz="1500" dirty="0" smtClean="0"/>
                    </a:p>
                    <a:p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65+MM</a:t>
                      </a:r>
                      <a:endParaRPr lang="zh-CN" altLang="en-US" sz="1500" dirty="0"/>
                    </a:p>
                  </a:txBody>
                  <a:tcPr/>
                </a:tc>
              </a:tr>
              <a:tr h="568658"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Geo/Demo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地理上或人口属性上接近某标签的用户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err="1" smtClean="0"/>
                        <a:t>Bizo</a:t>
                      </a:r>
                      <a:r>
                        <a:rPr lang="en-US" altLang="zh-CN" sz="1500" dirty="0" smtClean="0"/>
                        <a:t>, </a:t>
                      </a:r>
                      <a:r>
                        <a:rPr lang="en-US" altLang="zh-CN" sz="1500" dirty="0" err="1" smtClean="0"/>
                        <a:t>Datalogix</a:t>
                      </a:r>
                      <a:r>
                        <a:rPr lang="en-US" altLang="zh-CN" sz="1500" dirty="0" smtClean="0"/>
                        <a:t>, Expedia</a:t>
                      </a:r>
                      <a:endParaRPr lang="zh-CN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50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Interest/</a:t>
                      </a:r>
                      <a:r>
                        <a:rPr lang="en-US" altLang="zh-CN" sz="1500" dirty="0" err="1" smtClean="0"/>
                        <a:t>LifeStyle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可能喜欢某种商品，或某种生活风格的用户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Forbes, i360, IXI</a:t>
                      </a:r>
                      <a:endParaRPr lang="zh-CN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103+MM</a:t>
                      </a:r>
                      <a:endParaRPr lang="zh-CN" altLang="en-US" sz="1500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Estimated Financial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dirty="0" smtClean="0"/>
                        <a:t>根据对用户财务状况的估计做的分类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 smtClean="0"/>
                        <a:t>V12</a:t>
                      </a:r>
                      <a:endParaRPr lang="zh-CN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6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46243"/>
            <a:ext cx="8229600" cy="4668839"/>
          </a:xfrm>
        </p:spPr>
        <p:txBody>
          <a:bodyPr/>
          <a:lstStyle/>
          <a:p>
            <a:r>
              <a:rPr lang="zh-CN" altLang="en-US" sz="2800" dirty="0" smtClean="0"/>
              <a:t>核心业务：</a:t>
            </a:r>
            <a:endParaRPr lang="en-US" altLang="zh-CN" sz="2800" dirty="0" smtClean="0"/>
          </a:p>
          <a:p>
            <a:pPr lvl="1"/>
            <a:r>
              <a:rPr lang="zh-CN" altLang="en-US" sz="2600" dirty="0" smtClean="0"/>
              <a:t>主要提供面向</a:t>
            </a:r>
            <a:r>
              <a:rPr lang="en-US" sz="2600" dirty="0" smtClean="0"/>
              <a:t>publisher</a:t>
            </a:r>
            <a:r>
              <a:rPr lang="zh-CN" altLang="en-US" sz="2600" dirty="0" smtClean="0"/>
              <a:t>的数据加工服务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直接运营</a:t>
            </a:r>
            <a:r>
              <a:rPr lang="en-US" altLang="zh-CN" sz="2600" dirty="0" smtClean="0"/>
              <a:t>ad </a:t>
            </a:r>
            <a:r>
              <a:rPr lang="en-US" sz="2600" dirty="0" smtClean="0"/>
              <a:t>network，</a:t>
            </a:r>
            <a:r>
              <a:rPr lang="zh-CN" altLang="en-US" sz="2600" dirty="0" smtClean="0"/>
              <a:t>并帮助广告主进行</a:t>
            </a:r>
            <a:r>
              <a:rPr lang="en-US" sz="2600" dirty="0" smtClean="0"/>
              <a:t>campaign</a:t>
            </a:r>
            <a:r>
              <a:rPr lang="zh-CN" altLang="en-US" sz="2600" dirty="0" smtClean="0"/>
              <a:t>管理和优化</a:t>
            </a:r>
            <a:endParaRPr lang="en-US" altLang="zh-CN" sz="2600" dirty="0" smtClean="0"/>
          </a:p>
          <a:p>
            <a:r>
              <a:rPr lang="zh-CN" altLang="en-US" sz="2800" dirty="0" smtClean="0"/>
              <a:t>其他点评：</a:t>
            </a:r>
            <a:endParaRPr lang="en-US" altLang="zh-CN" sz="2800" dirty="0" smtClean="0"/>
          </a:p>
          <a:p>
            <a:pPr lvl="1"/>
            <a:r>
              <a:rPr lang="zh-CN" altLang="en-US" sz="2600" dirty="0" smtClean="0"/>
              <a:t>较早提出受众定向</a:t>
            </a:r>
            <a:r>
              <a:rPr lang="en-US" altLang="zh-CN" sz="2600" dirty="0" smtClean="0"/>
              <a:t>(audience targeting)</a:t>
            </a:r>
            <a:r>
              <a:rPr lang="zh-CN" altLang="en-US" sz="2600" dirty="0" smtClean="0"/>
              <a:t>的概念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数据标签不像</a:t>
            </a:r>
            <a:r>
              <a:rPr lang="en-US" altLang="zh-CN" sz="2600" dirty="0" err="1" smtClean="0"/>
              <a:t>bluekai</a:t>
            </a:r>
            <a:r>
              <a:rPr lang="zh-CN" altLang="en-US" sz="2600" dirty="0" smtClean="0"/>
              <a:t>那样在市场上公开出售</a:t>
            </a:r>
            <a:r>
              <a:rPr lang="en-US" altLang="zh-CN" sz="2600" dirty="0" smtClean="0"/>
              <a:t>, </a:t>
            </a:r>
            <a:r>
              <a:rPr lang="zh-CN" altLang="en-US" sz="2600" dirty="0" smtClean="0"/>
              <a:t>仅供委托他们优化</a:t>
            </a:r>
            <a:r>
              <a:rPr lang="en-US" sz="2600" dirty="0" smtClean="0"/>
              <a:t>campaign</a:t>
            </a:r>
            <a:r>
              <a:rPr lang="zh-CN" altLang="en-US" sz="2600" dirty="0" smtClean="0"/>
              <a:t>的广告商使用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使用标签</a:t>
            </a:r>
            <a:r>
              <a:rPr lang="en-US" altLang="zh-CN" sz="2600" dirty="0" smtClean="0"/>
              <a:t>impression</a:t>
            </a:r>
            <a:r>
              <a:rPr lang="zh-CN" altLang="en-US" sz="2600" dirty="0" smtClean="0"/>
              <a:t>创造的营收按照一定比例跟</a:t>
            </a:r>
            <a:r>
              <a:rPr lang="en-US" altLang="zh-CN" sz="2600" dirty="0" smtClean="0"/>
              <a:t>publisher</a:t>
            </a:r>
            <a:r>
              <a:rPr lang="zh-CN" altLang="en-US" sz="2600" dirty="0" smtClean="0"/>
              <a:t>分成</a:t>
            </a:r>
            <a:endParaRPr lang="en-US" altLang="zh-CN" sz="2600" dirty="0" smtClean="0"/>
          </a:p>
        </p:txBody>
      </p:sp>
      <p:pic>
        <p:nvPicPr>
          <p:cNvPr id="3074" name="Picture 2" descr="C:\Users\pengliubj8588\Desktop\audiencesci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285728"/>
            <a:ext cx="3500462" cy="1166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7960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7242" y="274638"/>
            <a:ext cx="8086724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中国互联网广告增长趋势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1500162" name="Picture 2" descr="C:\Users\liupeng3-pd\Desktop\667013750599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35676"/>
            <a:ext cx="6480719" cy="528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60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行为定向数据来源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5886"/>
            <a:ext cx="8229600" cy="4757758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用户标识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除上下文和地域外各种定向的基础，需要长期积累和不断建设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可以通过多家第三方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绑定不断优化</a:t>
            </a:r>
            <a:endParaRPr lang="en-US" altLang="zh-CN" sz="2400" dirty="0" smtClean="0"/>
          </a:p>
          <a:p>
            <a:r>
              <a:rPr lang="zh-CN" altLang="en-US" sz="2800" dirty="0" smtClean="0">
                <a:solidFill>
                  <a:schemeClr val="tx1"/>
                </a:solidFill>
              </a:rPr>
              <a:t>用户行为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业界公认有效行为数据（按有效性排序）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交易，预交易，搜索广告点击，广告点击，搜索，搜索点击，网页浏览，分享，广告浏览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需去除网络热点话题带来的偏差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越靠近</a:t>
            </a:r>
            <a:r>
              <a:rPr lang="en-US" altLang="zh-CN" sz="2400" dirty="0" smtClean="0"/>
              <a:t>demand</a:t>
            </a:r>
            <a:r>
              <a:rPr lang="zh-CN" altLang="en-US" sz="2400" dirty="0" smtClean="0"/>
              <a:t>的行为对转化越有贡献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越主动的行为越有效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9456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行为定向数据来源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0568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广告商</a:t>
            </a:r>
            <a:r>
              <a:rPr lang="en-US" altLang="zh-CN" sz="2800" dirty="0" smtClean="0">
                <a:solidFill>
                  <a:schemeClr val="tx1"/>
                </a:solidFill>
              </a:rPr>
              <a:t>(Demand)</a:t>
            </a:r>
            <a:r>
              <a:rPr lang="zh-CN" altLang="en-US" sz="2800" dirty="0" smtClean="0">
                <a:solidFill>
                  <a:schemeClr val="tx1"/>
                </a:solidFill>
              </a:rPr>
              <a:t>数据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简单的</a:t>
            </a:r>
            <a:r>
              <a:rPr lang="en-US" altLang="zh-CN" sz="2400" dirty="0" smtClean="0"/>
              <a:t>cookie</a:t>
            </a:r>
            <a:r>
              <a:rPr lang="zh-CN" altLang="en-US" sz="2400" dirty="0" smtClean="0"/>
              <a:t>植入可以用于</a:t>
            </a:r>
            <a:r>
              <a:rPr lang="en-US" altLang="zh-CN" sz="2400" dirty="0" smtClean="0"/>
              <a:t>retargeting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对接广告商种子人群可以做</a:t>
            </a:r>
            <a:r>
              <a:rPr lang="en-US" altLang="zh-CN" sz="2400" dirty="0" smtClean="0"/>
              <a:t>look-alike</a:t>
            </a:r>
            <a:r>
              <a:rPr lang="zh-CN" altLang="en-US" sz="2400" dirty="0" smtClean="0"/>
              <a:t>，提高覆盖率。</a:t>
            </a:r>
            <a:endParaRPr lang="en-US" altLang="zh-CN" sz="2400" dirty="0" smtClean="0"/>
          </a:p>
          <a:p>
            <a:r>
              <a:rPr lang="zh-CN" altLang="en-US" sz="2800" dirty="0" smtClean="0">
                <a:solidFill>
                  <a:schemeClr val="tx1"/>
                </a:solidFill>
              </a:rPr>
              <a:t>用户属性和精确地理位置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非媒体广告网络很难获取，需通过第三方数据对接。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移动互联和</a:t>
            </a:r>
            <a:r>
              <a:rPr lang="en-US" altLang="zh-CN" sz="2400" dirty="0" smtClean="0"/>
              <a:t>HTML5</a:t>
            </a:r>
            <a:r>
              <a:rPr lang="zh-CN" altLang="en-US" sz="2400" dirty="0" smtClean="0"/>
              <a:t>为获得地理位置提供了便利性。</a:t>
            </a:r>
            <a:endParaRPr lang="en-US" altLang="zh-CN" sz="2400" dirty="0" smtClean="0"/>
          </a:p>
          <a:p>
            <a:r>
              <a:rPr lang="zh-CN" altLang="en-US" sz="2800" dirty="0" smtClean="0">
                <a:solidFill>
                  <a:schemeClr val="tx1"/>
                </a:solidFill>
              </a:rPr>
              <a:t>社交网络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朋友关系为用户兴趣和属性的平滑提供了机会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实名社交网络的人口属性信息相对准确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8827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行为定向计算过程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5017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0"/>
            <a:ext cx="7786742" cy="281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399327" y="5396227"/>
            <a:ext cx="4172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t</a:t>
            </a:r>
            <a:r>
              <a:rPr lang="en-US" altLang="zh-CN" baseline="30000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i="1" baseline="30000" dirty="0" err="1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</a:t>
            </a:r>
            <a:r>
              <a:rPr lang="en-US" altLang="zh-CN" baseline="30000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lang="en-US" altLang="zh-CN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lang="en-US" altLang="zh-CN" i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u</a:t>
            </a:r>
            <a:r>
              <a:rPr lang="en-US" altLang="zh-CN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用户</a:t>
            </a:r>
            <a:r>
              <a:rPr lang="en-US" altLang="zh-CN" i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在标签</a:t>
            </a:r>
            <a:r>
              <a:rPr lang="en-US" altLang="zh-CN" i="1" dirty="0" err="1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上的强度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7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</a:rPr>
              <a:t>行为定向其他问题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57298"/>
            <a:ext cx="8229600" cy="4277072"/>
          </a:xfrm>
        </p:spPr>
        <p:txBody>
          <a:bodyPr/>
          <a:lstStyle/>
          <a:p>
            <a:r>
              <a:rPr lang="en-US" altLang="zh-CN" sz="2800" dirty="0" smtClean="0"/>
              <a:t>Session log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将各种行为日志整理成以用户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的形式，完成作弊和无效行为标注，作为各数据处理模块的输入源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可以将</a:t>
            </a:r>
            <a:r>
              <a:rPr lang="en-US" altLang="zh-CN" sz="2400" dirty="0" smtClean="0"/>
              <a:t>targeting</a:t>
            </a:r>
            <a:r>
              <a:rPr lang="zh-CN" altLang="en-US" sz="2400" dirty="0" smtClean="0"/>
              <a:t>变成局部计算，大大方便整个流程</a:t>
            </a:r>
            <a:endParaRPr lang="en-US" altLang="zh-CN" sz="2400" dirty="0" smtClean="0"/>
          </a:p>
          <a:p>
            <a:r>
              <a:rPr lang="en-US" altLang="zh-CN" sz="2800" dirty="0" smtClean="0"/>
              <a:t>Long-term</a:t>
            </a:r>
            <a:r>
              <a:rPr lang="zh-CN" altLang="en-US" sz="2800" dirty="0" smtClean="0"/>
              <a:t>行为定向两种多日累积方式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滑动窗方式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2400" dirty="0" smtClean="0">
                <a:cs typeface="Times New Roman" pitchFamily="18" charset="0"/>
              </a:rPr>
              <a:t>long-term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标签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下标为日期</a:t>
            </a:r>
            <a:r>
              <a:rPr lang="en-US" altLang="zh-CN" sz="2400" dirty="0" smtClean="0"/>
              <a:t>)</a:t>
            </a:r>
            <a:endParaRPr lang="en-US" altLang="zh-CN" sz="3600" dirty="0" smtClean="0"/>
          </a:p>
          <a:p>
            <a:pPr lvl="1">
              <a:buNone/>
            </a:pPr>
            <a:r>
              <a:rPr lang="en-US" altLang="zh-CN" sz="3600" dirty="0" smtClean="0"/>
              <a:t> </a:t>
            </a:r>
            <a:r>
              <a:rPr lang="en-US" altLang="zh-CN" sz="4000" dirty="0" smtClean="0"/>
              <a:t>     </a:t>
            </a:r>
          </a:p>
          <a:p>
            <a:pPr lvl="1"/>
            <a:r>
              <a:rPr lang="zh-CN" altLang="en-US" sz="2400" dirty="0" smtClean="0"/>
              <a:t>时间衰减方式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空间复杂度低，仅需昨天的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zh-CN" altLang="en-US" sz="2400" dirty="0" smtClean="0"/>
              <a:t>和今天的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 smtClean="0">
                <a:cs typeface="Times New Roman" pitchFamily="18" charset="0"/>
              </a:rPr>
              <a:t>)</a:t>
            </a:r>
          </a:p>
          <a:p>
            <a:pPr lvl="1">
              <a:buNone/>
            </a:pPr>
            <a:r>
              <a:rPr lang="en-US" altLang="zh-CN" sz="2400" dirty="0" smtClean="0"/>
              <a:t>    </a:t>
            </a:r>
          </a:p>
        </p:txBody>
      </p:sp>
      <p:graphicFrame>
        <p:nvGraphicFramePr>
          <p:cNvPr id="500737" name="Object 1"/>
          <p:cNvGraphicFramePr>
            <a:graphicFrameLocks noChangeAspect="1"/>
          </p:cNvGraphicFramePr>
          <p:nvPr/>
        </p:nvGraphicFramePr>
        <p:xfrm>
          <a:off x="1214414" y="4071942"/>
          <a:ext cx="29162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718" name="Equation" r:id="rId3" imgW="1307880" imgH="304560" progId="Equation.3">
                  <p:embed/>
                </p:oleObj>
              </mc:Choice>
              <mc:Fallback>
                <p:oleObj name="Equation" r:id="rId3" imgW="130788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4071942"/>
                        <a:ext cx="2916238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0738" name="Object 2"/>
          <p:cNvGraphicFramePr>
            <a:graphicFrameLocks noChangeAspect="1"/>
          </p:cNvGraphicFramePr>
          <p:nvPr/>
        </p:nvGraphicFramePr>
        <p:xfrm>
          <a:off x="857224" y="5357826"/>
          <a:ext cx="33686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719" name="Equation" r:id="rId5" imgW="1511280" imgH="241200" progId="Equation.3">
                  <p:embed/>
                </p:oleObj>
              </mc:Choice>
              <mc:Fallback>
                <p:oleObj name="Equation" r:id="rId5" imgW="1511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5357826"/>
                        <a:ext cx="3368675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074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14809" y="4071942"/>
            <a:ext cx="4580389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074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14810" y="5286388"/>
            <a:ext cx="458977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4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274638"/>
            <a:ext cx="8229600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受众定向评测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– Reach/CTR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曲线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246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417549"/>
            <a:ext cx="7500990" cy="508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358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683568" y="1643050"/>
            <a:ext cx="7772400" cy="2143140"/>
          </a:xfrm>
        </p:spPr>
        <p:txBody>
          <a:bodyPr/>
          <a:lstStyle/>
          <a:p>
            <a:pPr eaLnBrk="1" hangingPunct="1"/>
            <a:r>
              <a:rPr lang="zh-CN" altLang="en-US" sz="6000" b="1" dirty="0" smtClean="0">
                <a:solidFill>
                  <a:schemeClr val="accent6">
                    <a:lumMod val="50000"/>
                  </a:schemeClr>
                </a:solidFill>
                <a:latin typeface="华文仿宋" pitchFamily="2" charset="-122"/>
                <a:ea typeface="华文仿宋" pitchFamily="2" charset="-122"/>
              </a:rPr>
              <a:t>竞价广告</a:t>
            </a:r>
          </a:p>
        </p:txBody>
      </p:sp>
    </p:spTree>
    <p:extLst>
      <p:ext uri="{BB962C8B-B14F-4D97-AF65-F5344CB8AC3E}">
        <p14:creationId xmlns:p14="http://schemas.microsoft.com/office/powerpoint/2010/main" val="1894998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784976" cy="498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竞价广告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– CPC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售卖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2813839"/>
            <a:ext cx="3563718" cy="139380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92080" y="2346595"/>
            <a:ext cx="2880320" cy="86638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18139" y="4626242"/>
            <a:ext cx="2376264" cy="183867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85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位置拍卖市场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85860"/>
            <a:ext cx="8229600" cy="508805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位置拍卖</a:t>
            </a:r>
            <a:r>
              <a:rPr lang="en-US" altLang="zh-CN" dirty="0" smtClean="0">
                <a:solidFill>
                  <a:schemeClr val="tx1"/>
                </a:solidFill>
              </a:rPr>
              <a:t>(Position auctions)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将对象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a=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{1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2, …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/>
              <a:t>排放到位置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s=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{1, 2, …,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的出价</a:t>
            </a:r>
            <a:r>
              <a:rPr lang="en-US" altLang="zh-CN" dirty="0" smtClean="0">
                <a:cs typeface="Times New Roman" pitchFamily="18" charset="0"/>
              </a:rPr>
              <a:t>(bid)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而其对</a:t>
            </a:r>
            <a:r>
              <a:rPr lang="zh-CN" altLang="en-US" dirty="0" smtClean="0"/>
              <a:t>位置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的计价为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&gt;x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 &gt;…&gt;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视为点击价值，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视为点击率，该模型可近似描述广告系统竞价问题</a:t>
            </a:r>
            <a:r>
              <a:rPr lang="en-US" altLang="zh-CN" dirty="0" smtClean="0"/>
              <a:t>(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对显示广告，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= 1</a:t>
            </a:r>
            <a:r>
              <a:rPr lang="en-US" altLang="zh-CN" dirty="0" smtClean="0"/>
              <a:t>)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 smtClean="0"/>
              <a:t>对称纳什均衡</a:t>
            </a:r>
            <a:r>
              <a:rPr lang="en-US" altLang="zh-CN" dirty="0" smtClean="0"/>
              <a:t>(</a:t>
            </a:r>
            <a:r>
              <a:rPr lang="en-US" altLang="zh-CN" sz="2800" dirty="0" smtClean="0"/>
              <a:t>Symmetric Nash equilibrium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&gt;= (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其中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s+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lvl="1"/>
            <a:r>
              <a:rPr lang="zh-CN" altLang="en-US" dirty="0" smtClean="0"/>
              <a:t>寻找收入最大化且稳定的纳什均衡状态是竞价系统设计的关键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定价机制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873744"/>
          </a:xfrm>
        </p:spPr>
        <p:txBody>
          <a:bodyPr/>
          <a:lstStyle/>
          <a:p>
            <a:r>
              <a:rPr lang="en-US" altLang="zh-CN" dirty="0" smtClean="0"/>
              <a:t>VCG(</a:t>
            </a:r>
            <a:r>
              <a:rPr lang="en-US" altLang="zh-CN" dirty="0" err="1" smtClean="0"/>
              <a:t>Vickrey</a:t>
            </a:r>
            <a:r>
              <a:rPr lang="en-US" altLang="zh-CN" dirty="0" smtClean="0"/>
              <a:t>–Clarke–Groves)</a:t>
            </a:r>
            <a:r>
              <a:rPr lang="zh-CN" altLang="en-US" dirty="0" smtClean="0"/>
              <a:t>机制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某对象的收费应等于给他人带来的价值损害</a:t>
            </a:r>
            <a:endParaRPr lang="en-US" altLang="zh-CN" dirty="0" smtClean="0"/>
          </a:p>
          <a:p>
            <a:pPr lvl="1"/>
            <a:endParaRPr lang="en-US" altLang="zh-CN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整体市场是</a:t>
            </a:r>
            <a:r>
              <a:rPr lang="en-US" altLang="zh-CN" dirty="0" smtClean="0">
                <a:cs typeface="Times New Roman" pitchFamily="18" charset="0"/>
              </a:rPr>
              <a:t>truth-telling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 smtClean="0"/>
              <a:t>广义第二高价</a:t>
            </a:r>
            <a:r>
              <a:rPr lang="en-US" altLang="zh-CN" dirty="0" smtClean="0"/>
              <a:t>(</a:t>
            </a:r>
            <a:r>
              <a:rPr lang="en-US" altLang="zh-CN" sz="2400" dirty="0" smtClean="0"/>
              <a:t>Generalized second pricing</a:t>
            </a:r>
            <a:r>
              <a:rPr lang="en-US" altLang="zh-CN" dirty="0" smtClean="0"/>
              <a:t>)</a:t>
            </a:r>
            <a:r>
              <a:rPr lang="zh-CN" altLang="en-US" dirty="0" smtClean="0"/>
              <a:t>机制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s+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l-GR" altLang="zh-CN" i="1" dirty="0" smtClean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1=</a:t>
            </a:r>
            <a:r>
              <a:rPr lang="el-GR" altLang="zh-CN" i="1" dirty="0" smtClean="0">
                <a:latin typeface="Times New Roman" pitchFamily="18" charset="0"/>
                <a:cs typeface="Times New Roman" pitchFamily="18" charset="0"/>
              </a:rPr>
              <a:t> μ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s+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s+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l-GR" altLang="zh-CN" i="1" dirty="0" smtClean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altLang="zh-CN" dirty="0" smtClean="0"/>
          </a:p>
          <a:p>
            <a:pPr lvl="1"/>
            <a:r>
              <a:rPr lang="zh-CN" altLang="en-US" dirty="0" smtClean="0">
                <a:cs typeface="Times New Roman" pitchFamily="18" charset="0"/>
              </a:rPr>
              <a:t>与</a:t>
            </a:r>
            <a:r>
              <a:rPr lang="en-US" altLang="zh-CN" dirty="0" smtClean="0">
                <a:cs typeface="Times New Roman" pitchFamily="18" charset="0"/>
              </a:rPr>
              <a:t>VCG</a:t>
            </a:r>
            <a:r>
              <a:rPr lang="zh-CN" altLang="en-US" dirty="0" smtClean="0">
                <a:cs typeface="Times New Roman" pitchFamily="18" charset="0"/>
              </a:rPr>
              <a:t>机制相比，会收取广告主更多的费用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整体市场不是</a:t>
            </a:r>
            <a:r>
              <a:rPr lang="en-US" altLang="zh-CN" dirty="0" smtClean="0">
                <a:cs typeface="Times New Roman" pitchFamily="18" charset="0"/>
              </a:rPr>
              <a:t>truth-telling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r>
              <a:rPr lang="zh-CN" altLang="en-US" dirty="0" smtClean="0">
                <a:cs typeface="Times New Roman" pitchFamily="18" charset="0"/>
              </a:rPr>
              <a:t>简单易行，为在线广告系统广泛采用</a:t>
            </a:r>
            <a:endParaRPr lang="en-US" altLang="zh-CN" dirty="0" smtClean="0">
              <a:cs typeface="Times New Roman" pitchFamily="18" charset="0"/>
            </a:endParaRPr>
          </a:p>
          <a:p>
            <a:pPr lvl="1"/>
            <a:endParaRPr lang="en-US" altLang="zh-CN" dirty="0" smtClean="0"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>
              <a:buNone/>
            </a:pPr>
            <a:endParaRPr lang="en-US" altLang="zh-CN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45089" name="Object 1"/>
          <p:cNvGraphicFramePr>
            <a:graphicFrameLocks noChangeAspect="1"/>
          </p:cNvGraphicFramePr>
          <p:nvPr/>
        </p:nvGraphicFramePr>
        <p:xfrm>
          <a:off x="2881313" y="2428875"/>
          <a:ext cx="352901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380" name="Equation" r:id="rId3" imgW="1384200" imgH="266400" progId="Equation.3">
                  <p:embed/>
                </p:oleObj>
              </mc:Choice>
              <mc:Fallback>
                <p:oleObj name="Equation" r:id="rId3" imgW="1384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2428875"/>
                        <a:ext cx="3529012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766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广告检索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0090" name="Content Placeholder 2"/>
          <p:cNvSpPr>
            <a:spLocks noGrp="1"/>
          </p:cNvSpPr>
          <p:nvPr>
            <p:ph idx="4294967295"/>
          </p:nvPr>
        </p:nvSpPr>
        <p:spPr>
          <a:xfrm>
            <a:off x="511175" y="1414264"/>
            <a:ext cx="8061325" cy="4800818"/>
          </a:xfrm>
        </p:spPr>
        <p:txBody>
          <a:bodyPr/>
          <a:lstStyle/>
          <a:p>
            <a:r>
              <a:rPr lang="zh-CN" altLang="en-US" sz="2800" dirty="0" smtClean="0"/>
              <a:t>广告投放条件过滤可以视为布尔表达式检索问题</a:t>
            </a:r>
            <a:endParaRPr lang="en-US" altLang="zh-CN" sz="2800" dirty="0" smtClean="0"/>
          </a:p>
          <a:p>
            <a:r>
              <a:rPr lang="zh-CN" altLang="en-US" sz="2800" dirty="0" smtClean="0"/>
              <a:t>布尔表达式检索的一些概念</a:t>
            </a:r>
            <a:endParaRPr lang="en-US" altLang="zh-CN" sz="2800" dirty="0" smtClean="0"/>
          </a:p>
          <a:p>
            <a:pPr lvl="1"/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Doc DNF:  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(age∈{3}^state∈{NY})∨(state∈{CA}^gender</a:t>
            </a:r>
            <a:r>
              <a:rPr lang="en-US" altLang="zh-CN" sz="1800" dirty="0" smtClean="0">
                <a:cs typeface="Arial Unicode MS" pitchFamily="34" charset="-122"/>
              </a:rPr>
              <a:t>∉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{M})</a:t>
            </a:r>
          </a:p>
          <a:p>
            <a:pPr lvl="1"/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Conjunction: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 age∈{3}^state∈{NY},state∈{CA}^gender</a:t>
            </a:r>
            <a:r>
              <a:rPr lang="en-US" altLang="zh-CN" sz="1800" dirty="0" smtClean="0">
                <a:cs typeface="Arial Unicode MS" pitchFamily="34" charset="-122"/>
              </a:rPr>
              <a:t>∉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{M}</a:t>
            </a:r>
            <a:r>
              <a:rPr lang="en-US" altLang="zh-CN" sz="20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. </a:t>
            </a:r>
            <a:r>
              <a:rPr lang="zh-CN" altLang="en-US" sz="2000" dirty="0" smtClean="0">
                <a:cs typeface="Arial Unicode MS" pitchFamily="34" charset="-122"/>
              </a:rPr>
              <a:t>同一属性在某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里只出现一次</a:t>
            </a:r>
            <a:endParaRPr lang="en-US" altLang="zh-CN" sz="2000" dirty="0" smtClean="0">
              <a:cs typeface="Arial Unicode MS" pitchFamily="34" charset="-122"/>
            </a:endParaRPr>
          </a:p>
          <a:p>
            <a:pPr lvl="1"/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Assignment:  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age∈{3}, state∈{NY}, state∈{CA}, …</a:t>
            </a:r>
          </a:p>
          <a:p>
            <a:pPr lvl="1"/>
            <a:r>
              <a:rPr lang="en-US" altLang="zh-CN" sz="2000" dirty="0" err="1" smtClean="0">
                <a:ea typeface="Batang" pitchFamily="18" charset="-127"/>
                <a:cs typeface="Arial Unicode MS" pitchFamily="34" charset="-122"/>
              </a:rPr>
              <a:t>sizeof</a:t>
            </a:r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[Conjunction]: 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包含非</a:t>
            </a:r>
            <a:r>
              <a:rPr lang="en-US" altLang="zh-CN" sz="2000" dirty="0" smtClean="0">
                <a:cs typeface="Arial Unicode MS" pitchFamily="34" charset="-122"/>
              </a:rPr>
              <a:t>∉</a:t>
            </a:r>
            <a:r>
              <a:rPr lang="zh-CN" altLang="en-US" sz="2000" dirty="0" smtClean="0">
                <a:cs typeface="Arial Unicode MS" pitchFamily="34" charset="-122"/>
              </a:rPr>
              <a:t>的</a:t>
            </a:r>
            <a:r>
              <a:rPr lang="en-US" altLang="zh-CN" sz="2000" dirty="0" smtClean="0">
                <a:cs typeface="Arial Unicode MS" pitchFamily="34" charset="-122"/>
              </a:rPr>
              <a:t>Assignment</a:t>
            </a:r>
            <a:r>
              <a:rPr lang="zh-CN" altLang="en-US" sz="2000" dirty="0" smtClean="0">
                <a:cs typeface="Arial Unicode MS" pitchFamily="34" charset="-122"/>
              </a:rPr>
              <a:t>个数</a:t>
            </a:r>
            <a:endParaRPr lang="en-US" altLang="zh-CN" sz="2000" dirty="0" smtClean="0">
              <a:cs typeface="Arial Unicode MS" pitchFamily="34" charset="-122"/>
            </a:endParaRPr>
          </a:p>
          <a:p>
            <a:r>
              <a:rPr lang="zh-CN" altLang="en-US" sz="2800" dirty="0" smtClean="0"/>
              <a:t>基本思想</a:t>
            </a:r>
            <a:endParaRPr lang="en-US" altLang="zh-CN" sz="2800" dirty="0" smtClean="0"/>
          </a:p>
          <a:p>
            <a:pPr lvl="1"/>
            <a:r>
              <a:rPr lang="zh-CN" altLang="en-US" sz="2000" dirty="0" smtClean="0">
                <a:cs typeface="Arial Unicode MS" pitchFamily="34" charset="-122"/>
              </a:rPr>
              <a:t>某查询满足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，也就满足包含此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的</a:t>
            </a:r>
            <a:r>
              <a:rPr lang="en-US" altLang="zh-CN" sz="2000" dirty="0" smtClean="0">
                <a:cs typeface="Arial Unicode MS" pitchFamily="34" charset="-122"/>
              </a:rPr>
              <a:t>doc.</a:t>
            </a:r>
            <a:endParaRPr lang="en-US" altLang="zh-CN" sz="2000" dirty="0" smtClean="0"/>
          </a:p>
          <a:p>
            <a:pPr lvl="1"/>
            <a:r>
              <a:rPr lang="zh-CN" altLang="en-US" sz="2000" dirty="0" smtClean="0">
                <a:cs typeface="Arial Unicode MS" pitchFamily="34" charset="-122"/>
              </a:rPr>
              <a:t>维护两层倒排关系</a:t>
            </a:r>
            <a:r>
              <a:rPr lang="en-US" altLang="zh-CN" sz="2000" dirty="0" smtClean="0">
                <a:cs typeface="Arial Unicode MS" pitchFamily="34" charset="-122"/>
              </a:rPr>
              <a:t>: </a:t>
            </a:r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Conjunction -&gt; </a:t>
            </a:r>
            <a:r>
              <a:rPr lang="en-US" altLang="zh-CN" sz="2000" dirty="0" err="1" smtClean="0">
                <a:ea typeface="Batang" pitchFamily="18" charset="-127"/>
                <a:cs typeface="Arial Unicode MS" pitchFamily="34" charset="-122"/>
              </a:rPr>
              <a:t>DocId</a:t>
            </a:r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,  Assignment -&gt; </a:t>
            </a:r>
            <a:r>
              <a:rPr lang="en-US" altLang="zh-CN" sz="2000" dirty="0" err="1" smtClean="0">
                <a:ea typeface="Batang" pitchFamily="18" charset="-127"/>
                <a:cs typeface="Arial Unicode MS" pitchFamily="34" charset="-122"/>
              </a:rPr>
              <a:t>ConjunctionId</a:t>
            </a:r>
            <a:endParaRPr lang="en-US" altLang="zh-CN" sz="2000" dirty="0" smtClean="0">
              <a:ea typeface="Batang" pitchFamily="18" charset="-127"/>
              <a:cs typeface="Arial Unicode MS" pitchFamily="34" charset="-122"/>
            </a:endParaRPr>
          </a:p>
          <a:p>
            <a:pPr lvl="1"/>
            <a:r>
              <a:rPr lang="zh-CN" altLang="en-US" sz="2000" dirty="0" smtClean="0"/>
              <a:t>如果</a:t>
            </a:r>
            <a:r>
              <a:rPr lang="en-US" altLang="zh-CN" sz="2000" dirty="0" err="1" smtClean="0"/>
              <a:t>sizeof</a:t>
            </a:r>
            <a:r>
              <a:rPr lang="en-US" altLang="zh-CN" sz="2000" dirty="0" smtClean="0"/>
              <a:t>(Conjunction) </a:t>
            </a:r>
            <a:r>
              <a:rPr lang="zh-CN" altLang="en-US" sz="2000" dirty="0" smtClean="0"/>
              <a:t>大于 </a:t>
            </a:r>
            <a:r>
              <a:rPr lang="en-US" altLang="zh-CN" sz="2000" dirty="0" err="1" smtClean="0"/>
              <a:t>sizeof</a:t>
            </a:r>
            <a:r>
              <a:rPr lang="en-US" altLang="zh-CN" sz="2000" dirty="0" smtClean="0"/>
              <a:t>(query)</a:t>
            </a:r>
            <a:r>
              <a:rPr lang="zh-CN" altLang="en-US" sz="2000" dirty="0" smtClean="0"/>
              <a:t>， 则无需考虑</a:t>
            </a:r>
            <a:endParaRPr lang="en-US" altLang="zh-CN" sz="2000" dirty="0" smtClean="0">
              <a:ea typeface="Batang" pitchFamily="18" charset="-127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182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品牌广告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(Brand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Awareness)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37629"/>
            <a:ext cx="6624736" cy="3467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创造独特良好的品牌或产品形象</a:t>
            </a:r>
            <a:r>
              <a:rPr lang="en-US" altLang="zh-CN" sz="2400" dirty="0" smtClean="0">
                <a:solidFill>
                  <a:schemeClr val="tx1"/>
                </a:solidFill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</a:rPr>
              <a:t>目的在于提升较长时期内的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离线转化率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708920"/>
            <a:ext cx="9525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642910" y="5896293"/>
            <a:ext cx="771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http://www.tudou.com/programs/view/t7vIISf65cI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8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布尔表达式检索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0090" name="Content Placeholder 2"/>
          <p:cNvSpPr>
            <a:spLocks noGrp="1"/>
          </p:cNvSpPr>
          <p:nvPr>
            <p:ph idx="4294967295"/>
          </p:nvPr>
        </p:nvSpPr>
        <p:spPr>
          <a:xfrm>
            <a:off x="511175" y="1414264"/>
            <a:ext cx="8061325" cy="4800818"/>
          </a:xfrm>
        </p:spPr>
        <p:txBody>
          <a:bodyPr/>
          <a:lstStyle/>
          <a:p>
            <a:r>
              <a:rPr lang="zh-CN" altLang="en-US" sz="2800" dirty="0" smtClean="0"/>
              <a:t>广告投放条件过滤可以视为布尔表达式检索问题</a:t>
            </a:r>
            <a:endParaRPr lang="en-US" altLang="zh-CN" sz="2800" dirty="0" smtClean="0"/>
          </a:p>
          <a:p>
            <a:r>
              <a:rPr lang="zh-CN" altLang="en-US" sz="2800" dirty="0" smtClean="0"/>
              <a:t>布尔表达式检索的一些概念</a:t>
            </a:r>
            <a:endParaRPr lang="en-US" altLang="zh-CN" sz="2800" dirty="0" smtClean="0"/>
          </a:p>
          <a:p>
            <a:pPr lvl="1"/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Doc DNF:  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(age∈{3}^state∈{NY})∨(state∈{CA}^gender</a:t>
            </a:r>
            <a:r>
              <a:rPr lang="en-US" altLang="zh-CN" sz="1800" dirty="0" smtClean="0">
                <a:cs typeface="Arial Unicode MS" pitchFamily="34" charset="-122"/>
              </a:rPr>
              <a:t>∉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{M})</a:t>
            </a:r>
          </a:p>
          <a:p>
            <a:pPr lvl="1"/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Conjunction: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 age∈{3}^state∈{NY},state∈{CA}^gender</a:t>
            </a:r>
            <a:r>
              <a:rPr lang="en-US" altLang="zh-CN" sz="1800" dirty="0" smtClean="0">
                <a:cs typeface="Arial Unicode MS" pitchFamily="34" charset="-122"/>
              </a:rPr>
              <a:t>∉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{M}</a:t>
            </a:r>
            <a:r>
              <a:rPr lang="en-US" altLang="zh-CN" sz="20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. </a:t>
            </a:r>
            <a:r>
              <a:rPr lang="zh-CN" altLang="en-US" sz="2000" dirty="0" smtClean="0">
                <a:cs typeface="Arial Unicode MS" pitchFamily="34" charset="-122"/>
              </a:rPr>
              <a:t>同一属性在某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里只出现一次</a:t>
            </a:r>
            <a:endParaRPr lang="en-US" altLang="zh-CN" sz="2000" dirty="0" smtClean="0">
              <a:cs typeface="Arial Unicode MS" pitchFamily="34" charset="-122"/>
            </a:endParaRPr>
          </a:p>
          <a:p>
            <a:pPr lvl="1"/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Assignment:  </a:t>
            </a:r>
            <a:r>
              <a:rPr lang="en-US" altLang="zh-CN" sz="18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age∈{3}, state∈{NY}, state∈{CA}, …</a:t>
            </a:r>
          </a:p>
          <a:p>
            <a:pPr lvl="1"/>
            <a:r>
              <a:rPr lang="en-US" altLang="zh-CN" sz="2000" dirty="0" err="1" smtClean="0">
                <a:ea typeface="Batang" pitchFamily="18" charset="-127"/>
                <a:cs typeface="Arial Unicode MS" pitchFamily="34" charset="-122"/>
              </a:rPr>
              <a:t>sizeof</a:t>
            </a:r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[Conjunction]: 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包含非</a:t>
            </a:r>
            <a:r>
              <a:rPr lang="en-US" altLang="zh-CN" sz="2000" dirty="0" smtClean="0">
                <a:cs typeface="Arial Unicode MS" pitchFamily="34" charset="-122"/>
              </a:rPr>
              <a:t>∉</a:t>
            </a:r>
            <a:r>
              <a:rPr lang="zh-CN" altLang="en-US" sz="2000" dirty="0" smtClean="0">
                <a:cs typeface="Arial Unicode MS" pitchFamily="34" charset="-122"/>
              </a:rPr>
              <a:t>的</a:t>
            </a:r>
            <a:r>
              <a:rPr lang="en-US" altLang="zh-CN" sz="2000" dirty="0" smtClean="0">
                <a:cs typeface="Arial Unicode MS" pitchFamily="34" charset="-122"/>
              </a:rPr>
              <a:t>Assignment</a:t>
            </a:r>
            <a:r>
              <a:rPr lang="zh-CN" altLang="en-US" sz="2000" dirty="0" smtClean="0">
                <a:cs typeface="Arial Unicode MS" pitchFamily="34" charset="-122"/>
              </a:rPr>
              <a:t>个数</a:t>
            </a:r>
            <a:endParaRPr lang="en-US" altLang="zh-CN" sz="2000" dirty="0" smtClean="0">
              <a:cs typeface="Arial Unicode MS" pitchFamily="34" charset="-122"/>
            </a:endParaRPr>
          </a:p>
          <a:p>
            <a:r>
              <a:rPr lang="zh-CN" altLang="en-US" sz="2800" dirty="0" smtClean="0"/>
              <a:t>基本思想</a:t>
            </a:r>
            <a:endParaRPr lang="en-US" altLang="zh-CN" sz="2800" dirty="0" smtClean="0"/>
          </a:p>
          <a:p>
            <a:pPr lvl="1"/>
            <a:r>
              <a:rPr lang="zh-CN" altLang="en-US" sz="2000" dirty="0" smtClean="0">
                <a:cs typeface="Arial Unicode MS" pitchFamily="34" charset="-122"/>
              </a:rPr>
              <a:t>某查询满足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，也就满足包含此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的</a:t>
            </a:r>
            <a:r>
              <a:rPr lang="en-US" altLang="zh-CN" sz="2000" dirty="0" smtClean="0">
                <a:cs typeface="Arial Unicode MS" pitchFamily="34" charset="-122"/>
              </a:rPr>
              <a:t>doc.</a:t>
            </a:r>
            <a:endParaRPr lang="en-US" altLang="zh-CN" sz="2000" dirty="0" smtClean="0"/>
          </a:p>
          <a:p>
            <a:pPr lvl="1"/>
            <a:r>
              <a:rPr lang="zh-CN" altLang="en-US" sz="2000" dirty="0" smtClean="0">
                <a:cs typeface="Arial Unicode MS" pitchFamily="34" charset="-122"/>
              </a:rPr>
              <a:t>维护两层倒排关系</a:t>
            </a:r>
            <a:r>
              <a:rPr lang="en-US" altLang="zh-CN" sz="2000" dirty="0" smtClean="0">
                <a:cs typeface="Arial Unicode MS" pitchFamily="34" charset="-122"/>
              </a:rPr>
              <a:t>: </a:t>
            </a:r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Conjunction -&gt; </a:t>
            </a:r>
            <a:r>
              <a:rPr lang="en-US" altLang="zh-CN" sz="2000" dirty="0" err="1" smtClean="0">
                <a:ea typeface="Batang" pitchFamily="18" charset="-127"/>
                <a:cs typeface="Arial Unicode MS" pitchFamily="34" charset="-122"/>
              </a:rPr>
              <a:t>DocId</a:t>
            </a:r>
            <a:r>
              <a:rPr lang="en-US" altLang="zh-CN" sz="2000" dirty="0" smtClean="0">
                <a:ea typeface="Batang" pitchFamily="18" charset="-127"/>
                <a:cs typeface="Arial Unicode MS" pitchFamily="34" charset="-122"/>
              </a:rPr>
              <a:t>,  Assignment -&gt; </a:t>
            </a:r>
            <a:r>
              <a:rPr lang="en-US" altLang="zh-CN" sz="2000" dirty="0" err="1" smtClean="0">
                <a:ea typeface="Batang" pitchFamily="18" charset="-127"/>
                <a:cs typeface="Arial Unicode MS" pitchFamily="34" charset="-122"/>
              </a:rPr>
              <a:t>ConjunctionId</a:t>
            </a:r>
            <a:endParaRPr lang="en-US" altLang="zh-CN" sz="2000" dirty="0" smtClean="0">
              <a:ea typeface="Batang" pitchFamily="18" charset="-127"/>
              <a:cs typeface="Arial Unicode MS" pitchFamily="34" charset="-122"/>
            </a:endParaRPr>
          </a:p>
          <a:p>
            <a:pPr lvl="1"/>
            <a:r>
              <a:rPr lang="zh-CN" altLang="en-US" sz="2000" dirty="0" smtClean="0"/>
              <a:t>如果</a:t>
            </a:r>
            <a:r>
              <a:rPr lang="en-US" altLang="zh-CN" sz="2000" dirty="0" err="1" smtClean="0"/>
              <a:t>sizeof</a:t>
            </a:r>
            <a:r>
              <a:rPr lang="en-US" altLang="zh-CN" sz="2000" dirty="0" smtClean="0"/>
              <a:t>(Conjunction) </a:t>
            </a:r>
            <a:r>
              <a:rPr lang="zh-CN" altLang="en-US" sz="2000" dirty="0" smtClean="0"/>
              <a:t>大于 </a:t>
            </a:r>
            <a:r>
              <a:rPr lang="en-US" altLang="zh-CN" sz="2000" dirty="0" err="1" smtClean="0"/>
              <a:t>sizeof</a:t>
            </a:r>
            <a:r>
              <a:rPr lang="en-US" altLang="zh-CN" sz="2000" dirty="0" smtClean="0"/>
              <a:t>(query)</a:t>
            </a:r>
            <a:r>
              <a:rPr lang="zh-CN" altLang="en-US" sz="2000" dirty="0" smtClean="0"/>
              <a:t>， 则无需考虑</a:t>
            </a:r>
            <a:endParaRPr lang="en-US" altLang="zh-CN" sz="2000" dirty="0" smtClean="0">
              <a:ea typeface="Batang" pitchFamily="18" charset="-127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382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布尔表达式检索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index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0090" name="Content Placeholder 2"/>
          <p:cNvSpPr>
            <a:spLocks noGrp="1"/>
          </p:cNvSpPr>
          <p:nvPr>
            <p:ph idx="4294967295"/>
          </p:nvPr>
        </p:nvSpPr>
        <p:spPr>
          <a:xfrm>
            <a:off x="357159" y="1414264"/>
            <a:ext cx="8358245" cy="4943694"/>
          </a:xfrm>
        </p:spPr>
        <p:txBody>
          <a:bodyPr/>
          <a:lstStyle/>
          <a:p>
            <a:pPr marL="457200" indent="-457200"/>
            <a:r>
              <a:rPr lang="zh-CN" altLang="en-US" sz="2400" dirty="0" smtClean="0">
                <a:cs typeface="Arial Unicode MS" pitchFamily="34" charset="-122"/>
              </a:rPr>
              <a:t>建立第一层 </a:t>
            </a:r>
            <a:r>
              <a:rPr lang="en-US" altLang="zh-CN" sz="2400" dirty="0" smtClean="0">
                <a:cs typeface="Arial Unicode MS" pitchFamily="34" charset="-122"/>
              </a:rPr>
              <a:t>Index</a:t>
            </a:r>
          </a:p>
          <a:p>
            <a:pPr marL="857250" lvl="1" indent="-457200"/>
            <a:r>
              <a:rPr lang="zh-CN" altLang="en-US" sz="2000" dirty="0" smtClean="0">
                <a:cs typeface="Arial Unicode MS" pitchFamily="34" charset="-122"/>
              </a:rPr>
              <a:t>遍历文档</a:t>
            </a:r>
            <a:r>
              <a:rPr lang="en-US" altLang="zh-CN" sz="2000" dirty="0" smtClean="0">
                <a:cs typeface="Arial Unicode MS" pitchFamily="34" charset="-122"/>
              </a:rPr>
              <a:t>DNF</a:t>
            </a:r>
            <a:r>
              <a:rPr lang="zh-CN" altLang="en-US" sz="2000" dirty="0" smtClean="0">
                <a:cs typeface="Arial Unicode MS" pitchFamily="34" charset="-122"/>
              </a:rPr>
              <a:t>的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，如果为新的，则分配一个新</a:t>
            </a:r>
            <a:r>
              <a:rPr lang="en-US" altLang="zh-CN" sz="2000" dirty="0" smtClean="0">
                <a:cs typeface="Arial Unicode MS" pitchFamily="34" charset="-122"/>
              </a:rPr>
              <a:t>ID(</a:t>
            </a:r>
            <a:r>
              <a:rPr lang="zh-CN" altLang="en-US" sz="2000" dirty="0" smtClean="0">
                <a:cs typeface="Arial Unicode MS" pitchFamily="34" charset="-122"/>
              </a:rPr>
              <a:t>从</a:t>
            </a:r>
            <a:r>
              <a:rPr lang="en-US" altLang="zh-CN" sz="2000" dirty="0" smtClean="0">
                <a:cs typeface="Arial Unicode MS" pitchFamily="34" charset="-122"/>
              </a:rPr>
              <a:t>0</a:t>
            </a:r>
            <a:r>
              <a:rPr lang="zh-CN" altLang="en-US" sz="2000" dirty="0" smtClean="0">
                <a:cs typeface="Arial Unicode MS" pitchFamily="34" charset="-122"/>
              </a:rPr>
              <a:t>递增</a:t>
            </a:r>
            <a:r>
              <a:rPr lang="en-US" altLang="zh-CN" sz="2000" dirty="0" smtClean="0">
                <a:cs typeface="Arial Unicode MS" pitchFamily="34" charset="-122"/>
              </a:rPr>
              <a:t>)</a:t>
            </a:r>
            <a:r>
              <a:rPr lang="zh-CN" altLang="en-US" sz="2000" dirty="0" smtClean="0">
                <a:cs typeface="Arial Unicode MS" pitchFamily="34" charset="-122"/>
              </a:rPr>
              <a:t>，否则用之前分配的</a:t>
            </a:r>
            <a:r>
              <a:rPr lang="en-US" altLang="zh-CN" sz="2000" dirty="0" err="1" smtClean="0">
                <a:cs typeface="Arial Unicode MS" pitchFamily="34" charset="-122"/>
              </a:rPr>
              <a:t>ConjunctionID</a:t>
            </a:r>
            <a:r>
              <a:rPr lang="zh-CN" altLang="en-US" sz="2000" dirty="0" smtClean="0">
                <a:cs typeface="Arial Unicode MS" pitchFamily="34" charset="-122"/>
              </a:rPr>
              <a:t>；文档分配</a:t>
            </a:r>
            <a:r>
              <a:rPr lang="en-US" altLang="zh-CN" sz="2000" dirty="0" err="1" smtClean="0">
                <a:cs typeface="Arial Unicode MS" pitchFamily="34" charset="-122"/>
              </a:rPr>
              <a:t>DocID</a:t>
            </a:r>
            <a:r>
              <a:rPr lang="zh-CN" altLang="en-US" sz="2000" dirty="0" smtClean="0">
                <a:cs typeface="Arial Unicode MS" pitchFamily="34" charset="-122"/>
              </a:rPr>
              <a:t>（从</a:t>
            </a:r>
            <a:r>
              <a:rPr lang="en-US" altLang="zh-CN" sz="2000" dirty="0" smtClean="0">
                <a:cs typeface="Arial Unicode MS" pitchFamily="34" charset="-122"/>
              </a:rPr>
              <a:t>0</a:t>
            </a:r>
            <a:r>
              <a:rPr lang="zh-CN" altLang="en-US" sz="2000" dirty="0" smtClean="0">
                <a:cs typeface="Arial Unicode MS" pitchFamily="34" charset="-122"/>
              </a:rPr>
              <a:t>递增</a:t>
            </a:r>
            <a:r>
              <a:rPr lang="en-US" altLang="zh-CN" sz="2000" dirty="0" smtClean="0">
                <a:cs typeface="Arial Unicode MS" pitchFamily="34" charset="-122"/>
              </a:rPr>
              <a:t>)</a:t>
            </a:r>
            <a:r>
              <a:rPr lang="zh-CN" altLang="en-US" sz="2000" dirty="0" smtClean="0">
                <a:cs typeface="Arial Unicode MS" pitchFamily="34" charset="-122"/>
              </a:rPr>
              <a:t>；写入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到</a:t>
            </a:r>
            <a:r>
              <a:rPr lang="en-US" altLang="zh-CN" sz="2000" dirty="0" smtClean="0">
                <a:cs typeface="Arial Unicode MS" pitchFamily="34" charset="-122"/>
              </a:rPr>
              <a:t>doc</a:t>
            </a:r>
            <a:r>
              <a:rPr lang="zh-CN" altLang="en-US" sz="2000" dirty="0" smtClean="0">
                <a:cs typeface="Arial Unicode MS" pitchFamily="34" charset="-122"/>
              </a:rPr>
              <a:t>的倒排关系，形成第一层</a:t>
            </a:r>
            <a:r>
              <a:rPr lang="en-US" altLang="zh-CN" sz="2000" dirty="0" smtClean="0">
                <a:cs typeface="Arial Unicode MS" pitchFamily="34" charset="-122"/>
              </a:rPr>
              <a:t>Index</a:t>
            </a:r>
          </a:p>
          <a:p>
            <a:pPr marL="857250" lvl="1" indent="-457200"/>
            <a:endParaRPr lang="en-US" altLang="zh-CN" sz="1000" dirty="0" smtClean="0">
              <a:cs typeface="Arial Unicode MS" pitchFamily="34" charset="-122"/>
            </a:endParaRPr>
          </a:p>
          <a:p>
            <a:pPr marL="457200" indent="-457200"/>
            <a:r>
              <a:rPr lang="zh-CN" altLang="en-US" sz="2400" dirty="0" smtClean="0">
                <a:cs typeface="Arial Unicode MS" pitchFamily="34" charset="-122"/>
              </a:rPr>
              <a:t>对于上步出现的新</a:t>
            </a:r>
            <a:r>
              <a:rPr lang="en-US" altLang="zh-CN" sz="2400" dirty="0" smtClean="0">
                <a:cs typeface="Arial Unicode MS" pitchFamily="34" charset="-122"/>
              </a:rPr>
              <a:t>Conjunction</a:t>
            </a:r>
            <a:r>
              <a:rPr lang="zh-CN" altLang="en-US" sz="2400" dirty="0" smtClean="0">
                <a:cs typeface="Arial Unicode MS" pitchFamily="34" charset="-122"/>
              </a:rPr>
              <a:t>，建立第二层 </a:t>
            </a:r>
            <a:r>
              <a:rPr lang="en-US" altLang="zh-CN" sz="2400" dirty="0" smtClean="0">
                <a:cs typeface="Arial Unicode MS" pitchFamily="34" charset="-122"/>
              </a:rPr>
              <a:t>Index</a:t>
            </a:r>
            <a:r>
              <a:rPr lang="zh-CN" altLang="en-US" sz="2400" dirty="0" smtClean="0">
                <a:cs typeface="Arial Unicode MS" pitchFamily="34" charset="-122"/>
              </a:rPr>
              <a:t>：</a:t>
            </a:r>
            <a:endParaRPr lang="en-US" altLang="zh-CN" sz="2400" dirty="0" smtClean="0">
              <a:cs typeface="Arial Unicode MS" pitchFamily="34" charset="-122"/>
            </a:endParaRPr>
          </a:p>
          <a:p>
            <a:pPr marL="857250" lvl="1" indent="-457200"/>
            <a:r>
              <a:rPr lang="zh-CN" altLang="en-US" sz="2000" dirty="0" smtClean="0">
                <a:cs typeface="Arial Unicode MS" pitchFamily="34" charset="-122"/>
              </a:rPr>
              <a:t>将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切成</a:t>
            </a:r>
            <a:r>
              <a:rPr lang="en-US" altLang="zh-CN" sz="2000" dirty="0" smtClean="0">
                <a:cs typeface="Arial Unicode MS" pitchFamily="34" charset="-122"/>
              </a:rPr>
              <a:t>Assignment</a:t>
            </a:r>
            <a:r>
              <a:rPr lang="zh-CN" altLang="en-US" sz="2000" dirty="0" smtClean="0">
                <a:cs typeface="Arial Unicode MS" pitchFamily="34" charset="-122"/>
              </a:rPr>
              <a:t>流，</a:t>
            </a:r>
            <a:r>
              <a:rPr lang="en-US" altLang="zh-CN" sz="2000" dirty="0" smtClean="0">
                <a:cs typeface="Arial Unicode MS" pitchFamily="34" charset="-122"/>
              </a:rPr>
              <a:t>Term</a:t>
            </a:r>
            <a:r>
              <a:rPr lang="zh-CN" altLang="en-US" sz="2000" dirty="0" smtClean="0">
                <a:cs typeface="Arial Unicode MS" pitchFamily="34" charset="-122"/>
              </a:rPr>
              <a:t>为</a:t>
            </a:r>
            <a:r>
              <a:rPr lang="en-US" altLang="zh-CN" sz="2000" dirty="0" smtClean="0">
                <a:cs typeface="Arial Unicode MS" pitchFamily="34" charset="-122"/>
              </a:rPr>
              <a:t>(</a:t>
            </a:r>
            <a:r>
              <a:rPr lang="zh-CN" altLang="en-US" sz="2000" dirty="0" smtClean="0">
                <a:cs typeface="Arial Unicode MS" pitchFamily="34" charset="-122"/>
              </a:rPr>
              <a:t>属性</a:t>
            </a:r>
            <a:r>
              <a:rPr lang="en-US" altLang="zh-CN" sz="2000" dirty="0" smtClean="0">
                <a:cs typeface="Arial Unicode MS" pitchFamily="34" charset="-122"/>
              </a:rPr>
              <a:t>, </a:t>
            </a:r>
            <a:r>
              <a:rPr lang="zh-CN" altLang="en-US" sz="2000" dirty="0" smtClean="0">
                <a:cs typeface="Arial Unicode MS" pitchFamily="34" charset="-122"/>
              </a:rPr>
              <a:t>值</a:t>
            </a:r>
            <a:r>
              <a:rPr lang="en-US" altLang="zh-CN" sz="2000" dirty="0" smtClean="0">
                <a:cs typeface="Arial Unicode MS" pitchFamily="34" charset="-122"/>
              </a:rPr>
              <a:t>)</a:t>
            </a:r>
            <a:r>
              <a:rPr lang="zh-CN" altLang="en-US" sz="2000" dirty="0" smtClean="0">
                <a:cs typeface="Arial Unicode MS" pitchFamily="34" charset="-122"/>
              </a:rPr>
              <a:t>，例</a:t>
            </a:r>
            <a:r>
              <a:rPr lang="en-US" altLang="zh-CN" sz="2000" dirty="0" smtClean="0">
                <a:cs typeface="Arial Unicode MS" pitchFamily="34" charset="-122"/>
              </a:rPr>
              <a:t>: age ∈ {3;4}</a:t>
            </a:r>
            <a:r>
              <a:rPr lang="zh-CN" altLang="en-US" sz="2000" dirty="0" smtClean="0">
                <a:cs typeface="Arial Unicode MS" pitchFamily="34" charset="-122"/>
              </a:rPr>
              <a:t>切成两个</a:t>
            </a:r>
            <a:r>
              <a:rPr lang="en-US" altLang="zh-CN" sz="2000" dirty="0" smtClean="0">
                <a:cs typeface="Arial Unicode MS" pitchFamily="34" charset="-122"/>
              </a:rPr>
              <a:t>Term:  (age, 3),</a:t>
            </a:r>
            <a:r>
              <a:rPr lang="zh-CN" altLang="en-US" sz="2000" dirty="0" smtClean="0">
                <a:cs typeface="Arial Unicode MS" pitchFamily="34" charset="-122"/>
              </a:rPr>
              <a:t>  </a:t>
            </a:r>
            <a:r>
              <a:rPr lang="en-US" altLang="zh-CN" sz="2000" dirty="0" smtClean="0">
                <a:cs typeface="Arial Unicode MS" pitchFamily="34" charset="-122"/>
              </a:rPr>
              <a:t>(age, 4)</a:t>
            </a:r>
            <a:r>
              <a:rPr lang="zh-CN" altLang="en-US" sz="2000" dirty="0" smtClean="0">
                <a:cs typeface="Arial Unicode MS" pitchFamily="34" charset="-122"/>
              </a:rPr>
              <a:t>；</a:t>
            </a:r>
            <a:r>
              <a:rPr lang="en-US" altLang="zh-CN" sz="2000" dirty="0" smtClean="0">
                <a:cs typeface="Arial Unicode MS" pitchFamily="34" charset="-122"/>
              </a:rPr>
              <a:t>state ∉ {CA;NY}</a:t>
            </a:r>
            <a:r>
              <a:rPr lang="zh-CN" altLang="en-US" sz="2000" dirty="0" smtClean="0">
                <a:cs typeface="Arial Unicode MS" pitchFamily="34" charset="-122"/>
              </a:rPr>
              <a:t>也切成两个</a:t>
            </a:r>
            <a:r>
              <a:rPr lang="en-US" altLang="zh-CN" sz="2000" dirty="0" smtClean="0">
                <a:cs typeface="Arial Unicode MS" pitchFamily="34" charset="-122"/>
              </a:rPr>
              <a:t>Term: (state, CA),</a:t>
            </a:r>
            <a:r>
              <a:rPr lang="zh-CN" altLang="en-US" sz="2000" dirty="0" smtClean="0">
                <a:cs typeface="Arial Unicode MS" pitchFamily="34" charset="-122"/>
              </a:rPr>
              <a:t>  </a:t>
            </a:r>
            <a:r>
              <a:rPr lang="en-US" altLang="zh-CN" sz="2000" dirty="0" smtClean="0">
                <a:cs typeface="Arial Unicode MS" pitchFamily="34" charset="-122"/>
              </a:rPr>
              <a:t>(state, NY)</a:t>
            </a:r>
            <a:r>
              <a:rPr lang="zh-CN" altLang="en-US" sz="2000" dirty="0" smtClean="0">
                <a:cs typeface="Arial Unicode MS" pitchFamily="34" charset="-122"/>
              </a:rPr>
              <a:t>，</a:t>
            </a:r>
            <a:r>
              <a:rPr lang="en-US" altLang="zh-CN" sz="2000" dirty="0" smtClean="0">
                <a:cs typeface="Arial Unicode MS" pitchFamily="34" charset="-122"/>
              </a:rPr>
              <a:t>∉</a:t>
            </a:r>
            <a:r>
              <a:rPr lang="zh-CN" altLang="en-US" sz="2000" dirty="0" smtClean="0">
                <a:cs typeface="Arial Unicode MS" pitchFamily="34" charset="-122"/>
              </a:rPr>
              <a:t>和</a:t>
            </a:r>
            <a:r>
              <a:rPr lang="en-US" altLang="zh-CN" sz="2000" dirty="0" smtClean="0">
                <a:cs typeface="Arial Unicode MS" pitchFamily="34" charset="-122"/>
              </a:rPr>
              <a:t>∈</a:t>
            </a:r>
            <a:r>
              <a:rPr lang="zh-CN" altLang="en-US" sz="2000" dirty="0" smtClean="0">
                <a:cs typeface="Arial Unicode MS" pitchFamily="34" charset="-122"/>
              </a:rPr>
              <a:t>体现在倒排链表上</a:t>
            </a:r>
            <a:endParaRPr lang="en-US" altLang="zh-CN" sz="2000" dirty="0" smtClean="0">
              <a:cs typeface="Arial Unicode MS" pitchFamily="34" charset="-122"/>
            </a:endParaRPr>
          </a:p>
          <a:p>
            <a:pPr marL="857250" lvl="1" indent="-457200"/>
            <a:r>
              <a:rPr lang="zh-CN" altLang="en-US" sz="2000" dirty="0" smtClean="0">
                <a:cs typeface="Arial Unicode MS" pitchFamily="34" charset="-122"/>
              </a:rPr>
              <a:t>计算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的</a:t>
            </a:r>
            <a:r>
              <a:rPr lang="en-US" altLang="zh-CN" sz="2000" dirty="0" smtClean="0">
                <a:cs typeface="Arial Unicode MS" pitchFamily="34" charset="-122"/>
              </a:rPr>
              <a:t>size</a:t>
            </a:r>
            <a:r>
              <a:rPr lang="zh-CN" altLang="en-US" sz="2000" dirty="0" smtClean="0">
                <a:cs typeface="Arial Unicode MS" pitchFamily="34" charset="-122"/>
              </a:rPr>
              <a:t>，将</a:t>
            </a:r>
            <a:r>
              <a:rPr lang="en-US" altLang="zh-CN" sz="2000" dirty="0" smtClean="0">
                <a:cs typeface="Arial Unicode MS" pitchFamily="34" charset="-122"/>
              </a:rPr>
              <a:t>size</a:t>
            </a:r>
            <a:r>
              <a:rPr lang="zh-CN" altLang="en-US" sz="2000" dirty="0" smtClean="0">
                <a:cs typeface="Arial Unicode MS" pitchFamily="34" charset="-122"/>
              </a:rPr>
              <a:t>体现在</a:t>
            </a:r>
            <a:r>
              <a:rPr lang="en-US" altLang="zh-CN" sz="2000" dirty="0" smtClean="0">
                <a:cs typeface="Arial Unicode MS" pitchFamily="34" charset="-122"/>
              </a:rPr>
              <a:t>Term</a:t>
            </a:r>
            <a:r>
              <a:rPr lang="zh-CN" altLang="en-US" sz="2000" dirty="0" smtClean="0">
                <a:cs typeface="Arial Unicode MS" pitchFamily="34" charset="-122"/>
              </a:rPr>
              <a:t>中，最终的</a:t>
            </a:r>
            <a:r>
              <a:rPr lang="en-US" altLang="zh-CN" sz="2000" dirty="0" smtClean="0">
                <a:cs typeface="Arial Unicode MS" pitchFamily="34" charset="-122"/>
              </a:rPr>
              <a:t>Term</a:t>
            </a:r>
            <a:r>
              <a:rPr lang="zh-CN" altLang="en-US" sz="2000" dirty="0" smtClean="0">
                <a:cs typeface="Arial Unicode MS" pitchFamily="34" charset="-122"/>
              </a:rPr>
              <a:t>的组成是</a:t>
            </a:r>
            <a:r>
              <a:rPr lang="en-US" altLang="zh-CN" sz="2000" dirty="0" smtClean="0">
                <a:cs typeface="Arial Unicode MS" pitchFamily="34" charset="-122"/>
              </a:rPr>
              <a:t>(</a:t>
            </a:r>
            <a:r>
              <a:rPr lang="en-US" altLang="zh-CN" sz="2000" dirty="0" err="1" smtClean="0">
                <a:cs typeface="Arial Unicode MS" pitchFamily="34" charset="-122"/>
              </a:rPr>
              <a:t>sizeof</a:t>
            </a:r>
            <a:r>
              <a:rPr lang="en-US" altLang="zh-CN" sz="2000" dirty="0" smtClean="0">
                <a:cs typeface="Arial Unicode MS" pitchFamily="34" charset="-122"/>
              </a:rPr>
              <a:t>[Conjunction], </a:t>
            </a:r>
            <a:r>
              <a:rPr lang="zh-CN" altLang="en-US" sz="2000" dirty="0" smtClean="0">
                <a:cs typeface="Arial Unicode MS" pitchFamily="34" charset="-122"/>
              </a:rPr>
              <a:t>属性</a:t>
            </a:r>
            <a:r>
              <a:rPr lang="en-US" altLang="zh-CN" sz="2000" dirty="0" smtClean="0">
                <a:cs typeface="Arial Unicode MS" pitchFamily="34" charset="-122"/>
              </a:rPr>
              <a:t>, </a:t>
            </a:r>
            <a:r>
              <a:rPr lang="zh-CN" altLang="en-US" sz="2000" dirty="0" smtClean="0">
                <a:cs typeface="Arial Unicode MS" pitchFamily="34" charset="-122"/>
              </a:rPr>
              <a:t>值</a:t>
            </a:r>
            <a:r>
              <a:rPr lang="en-US" altLang="zh-CN" sz="2000" dirty="0" smtClean="0">
                <a:cs typeface="Arial Unicode MS" pitchFamily="34" charset="-122"/>
              </a:rPr>
              <a:t>)</a:t>
            </a:r>
          </a:p>
          <a:p>
            <a:pPr marL="857250" lvl="1" indent="-457200"/>
            <a:r>
              <a:rPr lang="zh-CN" altLang="en-US" sz="2000" dirty="0" smtClean="0">
                <a:cs typeface="Arial Unicode MS" pitchFamily="34" charset="-122"/>
              </a:rPr>
              <a:t>对于</a:t>
            </a:r>
            <a:r>
              <a:rPr lang="en-US" altLang="zh-CN" sz="2000" dirty="0" smtClean="0">
                <a:cs typeface="Arial Unicode MS" pitchFamily="34" charset="-122"/>
              </a:rPr>
              <a:t>size</a:t>
            </a:r>
            <a:r>
              <a:rPr lang="zh-CN" altLang="en-US" sz="2000" dirty="0" smtClean="0">
                <a:cs typeface="Arial Unicode MS" pitchFamily="34" charset="-122"/>
              </a:rPr>
              <a:t>为</a:t>
            </a:r>
            <a:r>
              <a:rPr lang="en-US" altLang="zh-CN" sz="2000" dirty="0" smtClean="0">
                <a:cs typeface="Arial Unicode MS" pitchFamily="34" charset="-122"/>
              </a:rPr>
              <a:t>0</a:t>
            </a:r>
            <a:r>
              <a:rPr lang="zh-CN" altLang="en-US" sz="2000" dirty="0" smtClean="0">
                <a:cs typeface="Arial Unicode MS" pitchFamily="34" charset="-122"/>
              </a:rPr>
              <a:t>的</a:t>
            </a:r>
            <a:r>
              <a:rPr lang="en-US" altLang="zh-CN" sz="2000" dirty="0" smtClean="0">
                <a:cs typeface="Arial Unicode MS" pitchFamily="34" charset="-122"/>
              </a:rPr>
              <a:t>Conjunction</a:t>
            </a:r>
            <a:r>
              <a:rPr lang="zh-CN" altLang="en-US" sz="2000" dirty="0" smtClean="0">
                <a:cs typeface="Arial Unicode MS" pitchFamily="34" charset="-122"/>
              </a:rPr>
              <a:t>，添加一个特殊的</a:t>
            </a:r>
            <a:r>
              <a:rPr lang="en-US" altLang="zh-CN" sz="2000" dirty="0" smtClean="0">
                <a:cs typeface="Arial Unicode MS" pitchFamily="34" charset="-122"/>
              </a:rPr>
              <a:t>Term</a:t>
            </a:r>
            <a:r>
              <a:rPr lang="zh-CN" altLang="en-US" sz="2000" dirty="0" smtClean="0">
                <a:cs typeface="Arial Unicode MS" pitchFamily="34" charset="-122"/>
              </a:rPr>
              <a:t>：</a:t>
            </a:r>
            <a:r>
              <a:rPr lang="en-US" altLang="zh-CN" sz="2000" dirty="0" smtClean="0">
                <a:cs typeface="Arial Unicode MS" pitchFamily="34" charset="-122"/>
              </a:rPr>
              <a:t>Z</a:t>
            </a:r>
            <a:r>
              <a:rPr lang="zh-CN" altLang="en-US" sz="2000" dirty="0" smtClean="0">
                <a:cs typeface="Arial Unicode MS" pitchFamily="34" charset="-122"/>
              </a:rPr>
              <a:t>，</a:t>
            </a:r>
            <a:r>
              <a:rPr lang="en-US" altLang="zh-CN" sz="2000" dirty="0" smtClean="0">
                <a:cs typeface="Arial Unicode MS" pitchFamily="34" charset="-122"/>
              </a:rPr>
              <a:t>∈</a:t>
            </a:r>
          </a:p>
          <a:p>
            <a:pPr marL="857250" lvl="1" indent="-457200"/>
            <a:r>
              <a:rPr lang="zh-CN" altLang="en-US" sz="2000" dirty="0" smtClean="0">
                <a:cs typeface="Arial Unicode MS" pitchFamily="34" charset="-122"/>
              </a:rPr>
              <a:t>写入倒排关系</a:t>
            </a:r>
            <a:r>
              <a:rPr lang="en-US" altLang="zh-CN" sz="2000" dirty="0" smtClean="0">
                <a:cs typeface="Arial Unicode MS" pitchFamily="34" charset="-122"/>
              </a:rPr>
              <a:t>, Term -&gt; (</a:t>
            </a:r>
            <a:r>
              <a:rPr lang="en-US" altLang="zh-CN" sz="2000" dirty="0" err="1" smtClean="0">
                <a:cs typeface="Arial Unicode MS" pitchFamily="34" charset="-122"/>
              </a:rPr>
              <a:t>ConjunctionID</a:t>
            </a:r>
            <a:r>
              <a:rPr lang="en-US" altLang="zh-CN" sz="2000" dirty="0" smtClean="0">
                <a:cs typeface="Arial Unicode MS" pitchFamily="34" charset="-122"/>
              </a:rPr>
              <a:t>,  ∈| ∉)+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859493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布尔表达式检索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index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示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例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0034" y="1295459"/>
            <a:ext cx="82868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doc1 = (age∈{3}^state∈{NY})∨(state∈{CA}^gender∈{M})=c1∨c4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doc2 = (age∈{3}^state∈{F})∨(state∉{CA;NY})=c2∨c6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doc3 = (age∈{3}^gender∈{M}^state∉{CA})∨(state∈{CA}^gender∈{F})=c3∨c7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doc4 = (age∈{3;4})∨(state∈{CA}^gender∈{M})=c5∨c4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doc5 = (state∉{CA;NY})∨(age∈{3;4})=c6∨c5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doc7 = (age∈{3}^state∈{NY})∨(state∈{CA}^gender∈{F})=c1∨c7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doc6 = (state∉{CA;NY})∨(age∈{3}^state∈{NY})∨(state∈{CA}^gender∈{M})= c6∨c1∨c4</a:t>
            </a:r>
          </a:p>
        </p:txBody>
      </p:sp>
      <p:sp>
        <p:nvSpPr>
          <p:cNvPr id="6" name="矩形 5"/>
          <p:cNvSpPr/>
          <p:nvPr/>
        </p:nvSpPr>
        <p:spPr>
          <a:xfrm>
            <a:off x="571472" y="3500438"/>
            <a:ext cx="34290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第一层倒排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: (conjunction -&gt; doc)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c1 -&gt; doc-1, doc-6, doc-7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c2 -&gt; doc-2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c3 -&gt; doc-3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c4 -&gt; doc-1, doc-4, doc-7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c5 -&gt; doc-4, doc-5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c6 -&gt; doc-2, doc-5, doc-7</a:t>
            </a:r>
          </a:p>
          <a:p>
            <a:pPr marL="457200" indent="-457200"/>
            <a:r>
              <a:rPr lang="en-US" altLang="zh-CN" sz="1600" dirty="0" smtClean="0">
                <a:latin typeface="Batang" pitchFamily="18" charset="-127"/>
                <a:ea typeface="Batang" pitchFamily="18" charset="-127"/>
                <a:cs typeface="Arial Unicode MS" pitchFamily="34" charset="-122"/>
              </a:rPr>
              <a:t>c7 -&gt; doc-3, doc-6</a:t>
            </a:r>
          </a:p>
        </p:txBody>
      </p:sp>
      <p:sp>
        <p:nvSpPr>
          <p:cNvPr id="7" name="矩形 6"/>
          <p:cNvSpPr/>
          <p:nvPr/>
        </p:nvSpPr>
        <p:spPr>
          <a:xfrm>
            <a:off x="4286248" y="3143248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第二层倒排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: (assignment -&gt; conjunction)</a:t>
            </a:r>
            <a:endParaRPr lang="en-US" altLang="zh-CN" sz="1600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solidFill>
                  <a:srgbClr val="FF0000"/>
                </a:solidFill>
                <a:latin typeface="Batang" pitchFamily="18" charset="-127"/>
                <a:ea typeface="Batang" pitchFamily="18" charset="-127"/>
              </a:rPr>
              <a:t>0</a:t>
            </a: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  (state, NY) [(c6, ∉)(c8, ∉)]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    (state, CA) [(c6, ∉)]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    Z [(c6, ∈)]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solidFill>
                  <a:srgbClr val="FF0000"/>
                </a:solidFill>
                <a:latin typeface="Batang" pitchFamily="18" charset="-127"/>
                <a:ea typeface="Batang" pitchFamily="18" charset="-127"/>
              </a:rPr>
              <a:t>1</a:t>
            </a: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  (age, 3) [(c5, ∈)]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    (age, 4) [(c5, ∈)]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solidFill>
                  <a:srgbClr val="FF0000"/>
                </a:solidFill>
                <a:latin typeface="Batang" pitchFamily="18" charset="-127"/>
                <a:ea typeface="Batang" pitchFamily="18" charset="-127"/>
              </a:rPr>
              <a:t>2</a:t>
            </a: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  (age, 3) [(c1, ∈), (c2, ∈), (c3, ∈)]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    (state, NY) [(c1, ∈)]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    (gender, F) [(c2, ∈), (c7, ∈)] 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    (gender, M) [(c3, ∈), (c4, ∈)]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CN" sz="1600" dirty="0" smtClean="0">
                <a:latin typeface="Batang" pitchFamily="18" charset="-127"/>
                <a:ea typeface="Batang" pitchFamily="18" charset="-127"/>
              </a:rPr>
              <a:t>    (state, CA) [(c3, ∉), (c4, ∈), (c7, ∈)] </a:t>
            </a:r>
          </a:p>
        </p:txBody>
      </p:sp>
    </p:spTree>
    <p:extLst>
      <p:ext uri="{BB962C8B-B14F-4D97-AF65-F5344CB8AC3E}">
        <p14:creationId xmlns:p14="http://schemas.microsoft.com/office/powerpoint/2010/main" val="528856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长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Query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情况下的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相关性检索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0090" name="Content Placeholder 2"/>
          <p:cNvSpPr>
            <a:spLocks noGrp="1"/>
          </p:cNvSpPr>
          <p:nvPr>
            <p:ph idx="4294967295"/>
          </p:nvPr>
        </p:nvSpPr>
        <p:spPr>
          <a:xfrm>
            <a:off x="511175" y="1414264"/>
            <a:ext cx="8061353" cy="4586504"/>
          </a:xfrm>
        </p:spPr>
        <p:txBody>
          <a:bodyPr/>
          <a:lstStyle/>
          <a:p>
            <a:r>
              <a:rPr lang="zh-CN" altLang="en-US" sz="2800" dirty="0" smtClean="0"/>
              <a:t>根据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800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800" i="1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800" dirty="0" smtClean="0"/>
              <a:t> 广告检索时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考虑上下文定向情形</a:t>
            </a:r>
            <a:r>
              <a:rPr lang="en-US" altLang="zh-CN" sz="2800" dirty="0" smtClean="0"/>
              <a:t>)</a:t>
            </a:r>
          </a:p>
          <a:p>
            <a:pPr lvl="1"/>
            <a:r>
              <a:rPr lang="en-US" altLang="zh-CN" sz="2200" dirty="0" smtClean="0"/>
              <a:t>Query</a:t>
            </a:r>
            <a:r>
              <a:rPr lang="zh-CN" altLang="en-US" sz="2200" dirty="0" smtClean="0"/>
              <a:t>有可能比较长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且子</a:t>
            </a:r>
            <a:r>
              <a:rPr lang="en-US" altLang="zh-CN" sz="2200" dirty="0" smtClean="0"/>
              <a:t>Term</a:t>
            </a:r>
            <a:r>
              <a:rPr lang="zh-CN" altLang="en-US" sz="2200" dirty="0" smtClean="0"/>
              <a:t>都是</a:t>
            </a:r>
            <a:r>
              <a:rPr lang="en-US" altLang="zh-CN" sz="2200" dirty="0" smtClean="0"/>
              <a:t>Should</a:t>
            </a:r>
          </a:p>
          <a:p>
            <a:r>
              <a:rPr lang="zh-CN" altLang="en-US" sz="2800" dirty="0" smtClean="0"/>
              <a:t>传统搜索引擎</a:t>
            </a:r>
            <a:endParaRPr lang="en-US" altLang="zh-CN" sz="2800" dirty="0" smtClean="0"/>
          </a:p>
          <a:p>
            <a:pPr lvl="1"/>
            <a:r>
              <a:rPr lang="zh-CN" altLang="en-US" sz="2200" dirty="0" smtClean="0"/>
              <a:t>需要将所有出现过以上</a:t>
            </a:r>
            <a:r>
              <a:rPr lang="en-US" altLang="zh-CN" sz="2200" dirty="0" smtClean="0"/>
              <a:t>Term</a:t>
            </a:r>
            <a:r>
              <a:rPr lang="zh-CN" altLang="en-US" sz="2200" dirty="0" smtClean="0"/>
              <a:t>的文档都取出来，然后计算相关性并找到</a:t>
            </a:r>
            <a:r>
              <a:rPr lang="en-US" altLang="zh-CN" sz="2200" dirty="0" smtClean="0"/>
              <a:t>Top-N</a:t>
            </a:r>
            <a:r>
              <a:rPr lang="zh-CN" altLang="en-US" sz="2200" dirty="0" smtClean="0"/>
              <a:t>，在长</a:t>
            </a:r>
            <a:r>
              <a:rPr lang="en-US" altLang="zh-CN" sz="2200" dirty="0" smtClean="0"/>
              <a:t>Query</a:t>
            </a:r>
            <a:r>
              <a:rPr lang="zh-CN" altLang="en-US" sz="2200" dirty="0" smtClean="0"/>
              <a:t>和大文档集时查询速度被巨大的计算量所限制</a:t>
            </a:r>
          </a:p>
          <a:p>
            <a:r>
              <a:rPr lang="zh-CN" altLang="en-US" sz="2800" dirty="0" smtClean="0"/>
              <a:t>一种可行的思路</a:t>
            </a:r>
            <a:endParaRPr lang="en-US" altLang="zh-CN" sz="2800" dirty="0" smtClean="0"/>
          </a:p>
          <a:p>
            <a:pPr lvl="1"/>
            <a:r>
              <a:rPr lang="zh-CN" altLang="en-US" sz="2200" dirty="0" smtClean="0"/>
              <a:t>在查找候选</a:t>
            </a:r>
            <a:r>
              <a:rPr lang="en-US" altLang="zh-CN" sz="2200" dirty="0" smtClean="0"/>
              <a:t>DOC</a:t>
            </a:r>
            <a:r>
              <a:rPr lang="zh-CN" altLang="en-US" sz="2200" dirty="0" smtClean="0"/>
              <a:t>的过程中做一个近似的评估，切掉那些理论上不需要再考虑的文档，只对进候选的文档进行相关性计算，比</a:t>
            </a:r>
            <a:r>
              <a:rPr lang="en-US" altLang="zh-CN" sz="2200" dirty="0" smtClean="0"/>
              <a:t>Top-N</a:t>
            </a:r>
            <a:r>
              <a:rPr lang="zh-CN" altLang="en-US" sz="2200" dirty="0" smtClean="0"/>
              <a:t>最小堆最小值大的插入</a:t>
            </a:r>
            <a:endParaRPr lang="en-US" altLang="zh-CN" sz="2200" dirty="0" smtClean="0"/>
          </a:p>
          <a:p>
            <a:pPr lvl="1"/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当相关性函数为线性时，存在有效的剪枝算法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811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9" name="Title 1"/>
          <p:cNvSpPr>
            <a:spLocks noGrp="1"/>
          </p:cNvSpPr>
          <p:nvPr>
            <p:ph type="title" idx="4294967295"/>
          </p:nvPr>
        </p:nvSpPr>
        <p:spPr>
          <a:xfrm>
            <a:off x="457200" y="142852"/>
            <a:ext cx="8229600" cy="114300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Weight-And 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WAND) </a:t>
            </a:r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检索算法</a:t>
            </a:r>
            <a:endParaRPr lang="en-US" altLang="zh-CN" sz="4000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Content Placeholder 2"/>
          <p:cNvSpPr txBox="1">
            <a:spLocks/>
          </p:cNvSpPr>
          <p:nvPr/>
        </p:nvSpPr>
        <p:spPr bwMode="auto">
          <a:xfrm>
            <a:off x="582613" y="3112754"/>
            <a:ext cx="806135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文档和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Query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相似度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Term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贡献上界</a:t>
            </a:r>
            <a:r>
              <a:rPr lang="en-US" altLang="zh-CN" sz="2200" dirty="0" err="1" smtClean="0">
                <a:latin typeface="微软雅黑" pitchFamily="34" charset="-122"/>
                <a:ea typeface="微软雅黑" pitchFamily="34" charset="-122"/>
              </a:rPr>
              <a:t>ub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:</a:t>
            </a:r>
            <a:endParaRPr lang="en-US" altLang="zh-CN" sz="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文档相关性上界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UB:</a:t>
            </a:r>
            <a:endParaRPr lang="en-US" altLang="zh-CN" sz="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检索算法概要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step-1: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按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doclist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最前面的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docID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terms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排序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step-2: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迭代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terms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，并累加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UB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直至大于堆顶，设此时到达第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n-1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term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，如果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terms[0].doc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terms[n-1].doc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一样，逼出一个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doc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至最小堆；如果不一样，在前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term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挑选一个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skip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terms[n-1].doc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，跳转至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step-1.</a:t>
            </a:r>
          </a:p>
        </p:txBody>
      </p:sp>
      <p:graphicFrame>
        <p:nvGraphicFramePr>
          <p:cNvPr id="784385" name="Object 1"/>
          <p:cNvGraphicFramePr>
            <a:graphicFrameLocks noChangeAspect="1"/>
          </p:cNvGraphicFramePr>
          <p:nvPr/>
        </p:nvGraphicFramePr>
        <p:xfrm>
          <a:off x="3705227" y="3059091"/>
          <a:ext cx="3367103" cy="49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2789" name="Equation" r:id="rId3" imgW="1904760" imgH="279360" progId="Equation.3">
                  <p:embed/>
                </p:oleObj>
              </mc:Choice>
              <mc:Fallback>
                <p:oleObj name="Equation" r:id="rId3" imgW="19047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7" y="3059091"/>
                        <a:ext cx="3367103" cy="4937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386" name="Object 2"/>
          <p:cNvGraphicFramePr>
            <a:graphicFrameLocks noChangeAspect="1"/>
          </p:cNvGraphicFramePr>
          <p:nvPr/>
        </p:nvGraphicFramePr>
        <p:xfrm>
          <a:off x="3714744" y="3497240"/>
          <a:ext cx="2355858" cy="444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2790" name="Equation" r:id="rId5" imgW="1244520" imgH="228600" progId="Equation.3">
                  <p:embed/>
                </p:oleObj>
              </mc:Choice>
              <mc:Fallback>
                <p:oleObj name="Equation" r:id="rId5" imgW="1244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497240"/>
                        <a:ext cx="2355858" cy="44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387" name="Object 3"/>
          <p:cNvGraphicFramePr>
            <a:graphicFrameLocks noChangeAspect="1"/>
          </p:cNvGraphicFramePr>
          <p:nvPr/>
        </p:nvGraphicFramePr>
        <p:xfrm>
          <a:off x="3708426" y="3898572"/>
          <a:ext cx="45783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2791" name="Equation" r:id="rId7" imgW="2501640" imgH="279360" progId="Equation.3">
                  <p:embed/>
                </p:oleObj>
              </mc:Choice>
              <mc:Fallback>
                <p:oleObj name="Equation" r:id="rId7" imgW="25016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26" y="3898572"/>
                        <a:ext cx="45783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4389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3232" y="1142984"/>
            <a:ext cx="8244003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8327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1" name="Rectangle 56"/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60648"/>
            <a:ext cx="8066088" cy="88741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基于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WAND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的上下文定向检索</a:t>
            </a:r>
            <a:endParaRPr lang="zh-TW" alt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50622" name="Group 62"/>
          <p:cNvGraphicFramePr>
            <a:graphicFrameLocks noGrp="1"/>
          </p:cNvGraphicFramePr>
          <p:nvPr>
            <p:ph idx="4294967295"/>
          </p:nvPr>
        </p:nvGraphicFramePr>
        <p:xfrm>
          <a:off x="1039331" y="3530616"/>
          <a:ext cx="3550131" cy="2419352"/>
        </p:xfrm>
        <a:graphic>
          <a:graphicData uri="http://schemas.openxmlformats.org/drawingml/2006/table">
            <a:tbl>
              <a:tblPr/>
              <a:tblGrid>
                <a:gridCol w="1827995"/>
                <a:gridCol w="871465"/>
                <a:gridCol w="850671"/>
              </a:tblGrid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相关性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Search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WAND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Exact duplicate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0.0%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0.8%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Near duplicate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7.1%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9.5%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Very related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44.4%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64.5%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Weakly related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24.0%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18.0%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Unrelated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21.1%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8.0%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50657" name="Group 97"/>
          <p:cNvGraphicFramePr>
            <a:graphicFrameLocks noGrp="1"/>
          </p:cNvGraphicFramePr>
          <p:nvPr/>
        </p:nvGraphicFramePr>
        <p:xfrm>
          <a:off x="5072066" y="2000240"/>
          <a:ext cx="3324253" cy="3962400"/>
        </p:xfrm>
        <a:graphic>
          <a:graphicData uri="http://schemas.openxmlformats.org/drawingml/2006/table">
            <a:tbl>
              <a:tblPr/>
              <a:tblGrid>
                <a:gridCol w="1712076"/>
                <a:gridCol w="816423"/>
                <a:gridCol w="795754"/>
              </a:tblGrid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内容类别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Search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WAND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Politics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0.44%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0.39%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Business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0.74%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1.02%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Entertainment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0.97%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1.32%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Crime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0.57%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1.20%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Sport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1.65%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2.27%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Health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0.47%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0.57%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Science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0.52%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0.35%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Social Issues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0.28%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0.43%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Lifestyle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0.17%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0.24%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Unrest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0.33%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0.39%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Disaster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0.10%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0.16%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PMingLiU" pitchFamily="18" charset="-120"/>
                          <a:cs typeface="Arial" charset="0"/>
                        </a:rPr>
                        <a:t>Overall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0.49%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0.68%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0652" name="Content Placeholder 2"/>
          <p:cNvSpPr>
            <a:spLocks/>
          </p:cNvSpPr>
          <p:nvPr/>
        </p:nvSpPr>
        <p:spPr bwMode="auto">
          <a:xfrm>
            <a:off x="511175" y="1285861"/>
            <a:ext cx="7989915" cy="1643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35000"/>
              </a:spcBef>
              <a:buFontTx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实验为上下文内容推荐，目的是同时检测算法是否倾向于给出“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Duplicate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”的结果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0" hangingPunct="0">
              <a:spcBef>
                <a:spcPct val="35000"/>
              </a:spcBef>
              <a:buFontTx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编辑相关性评测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&amp; </a:t>
            </a:r>
          </a:p>
          <a:p>
            <a:pPr marL="342900" indent="-342900" eaLnBrk="0" hangingPunct="0">
              <a:spcBef>
                <a:spcPct val="35000"/>
              </a:spcBef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线上测试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CTR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对比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右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07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064896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流量预测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57298"/>
            <a:ext cx="8229600" cy="4658860"/>
          </a:xfrm>
        </p:spPr>
        <p:txBody>
          <a:bodyPr/>
          <a:lstStyle/>
          <a:p>
            <a:r>
              <a:rPr lang="zh-CN" altLang="en-US" sz="2800" dirty="0" smtClean="0"/>
              <a:t>可以视为</a:t>
            </a:r>
            <a:r>
              <a:rPr lang="en-US" altLang="zh-CN" sz="2800" dirty="0" smtClean="0"/>
              <a:t>query</a:t>
            </a:r>
            <a:r>
              <a:rPr lang="zh-CN" altLang="en-US" sz="2800" dirty="0" smtClean="0"/>
              <a:t>为</a:t>
            </a:r>
            <a:r>
              <a:rPr lang="en-US" altLang="zh-CN" sz="28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800" dirty="0" smtClean="0"/>
              <a:t>, </a:t>
            </a:r>
            <a:r>
              <a:rPr lang="zh-CN" altLang="en-US" sz="2800" dirty="0" smtClean="0"/>
              <a:t>对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800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800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800" dirty="0" smtClean="0"/>
              <a:t>进行检索的反向</a:t>
            </a:r>
            <a:r>
              <a:rPr lang="en-US" altLang="zh-CN" sz="2800" dirty="0" smtClean="0"/>
              <a:t>retrieval</a:t>
            </a:r>
            <a:r>
              <a:rPr lang="zh-CN" altLang="en-US" sz="2800" dirty="0" smtClean="0"/>
              <a:t>问题</a:t>
            </a:r>
            <a:endParaRPr lang="en-US" altLang="zh-CN" sz="2800" dirty="0" smtClean="0"/>
          </a:p>
          <a:p>
            <a:r>
              <a:rPr lang="zh-CN" altLang="en-US" sz="2800" dirty="0" smtClean="0"/>
              <a:t>由于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800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800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联合空间规模过大，需要对</a:t>
            </a:r>
            <a:r>
              <a:rPr lang="en-US" altLang="zh-CN" sz="2800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800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分别处理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例：上下文页面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索引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,      #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impression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,     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eCPM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预测过程：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给定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首先通过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的索引找出所有符合条件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的集合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对每个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估计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，并根据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eCPM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得到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上胜出的百分比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并将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的流量累加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0" dirty="0" smtClean="0">
                <a:latin typeface="微软雅黑"/>
                <a:ea typeface="微软雅黑"/>
                <a:cs typeface="Times New Roman" pitchFamily="18" charset="0"/>
              </a:rPr>
              <a:t>ⅹ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#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impression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zh-CN" sz="2000" dirty="0" smtClean="0"/>
          </a:p>
        </p:txBody>
      </p:sp>
      <p:cxnSp>
        <p:nvCxnSpPr>
          <p:cNvPr id="5" name="直接箭头连接符 4"/>
          <p:cNvCxnSpPr/>
          <p:nvPr/>
        </p:nvCxnSpPr>
        <p:spPr>
          <a:xfrm rot="5400000" flipH="1" flipV="1">
            <a:off x="1179489" y="3892553"/>
            <a:ext cx="357190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71538" y="401735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上下文页面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rot="16200000" flipV="1">
            <a:off x="2822563" y="3751265"/>
            <a:ext cx="285752" cy="2127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928926" y="400050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该页面流量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rot="10800000">
            <a:off x="5000628" y="3714752"/>
            <a:ext cx="357190" cy="28575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072066" y="4000504"/>
            <a:ext cx="2510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该页面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eCPM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3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-27384"/>
            <a:ext cx="8229600" cy="1143000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点击率预测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533400" y="1152525"/>
            <a:ext cx="8074025" cy="5419747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点击预测概率模型</a:t>
            </a:r>
            <a:r>
              <a:rPr lang="en-US" altLang="zh-CN" sz="2800" dirty="0" smtClean="0"/>
              <a:t>:</a:t>
            </a:r>
          </a:p>
          <a:p>
            <a:pPr lvl="1">
              <a:buNone/>
            </a:pPr>
            <a:endParaRPr lang="en-US" altLang="zh-CN" sz="2400" dirty="0" smtClean="0"/>
          </a:p>
          <a:p>
            <a:pPr eaLnBrk="1" hangingPunct="1"/>
            <a:r>
              <a:rPr lang="en-US" altLang="zh-CN" sz="2800" dirty="0" smtClean="0"/>
              <a:t>Regression</a:t>
            </a:r>
            <a:r>
              <a:rPr lang="zh-CN" altLang="en-US" sz="2800" dirty="0" smtClean="0"/>
              <a:t>比</a:t>
            </a:r>
            <a:r>
              <a:rPr lang="en-US" altLang="zh-CN" sz="2800" dirty="0" smtClean="0"/>
              <a:t>Ranking</a:t>
            </a:r>
            <a:r>
              <a:rPr lang="zh-CN" altLang="en-US" sz="2800" dirty="0" smtClean="0"/>
              <a:t>合适一些</a:t>
            </a:r>
            <a:endParaRPr lang="en-US" altLang="zh-CN" sz="2800" dirty="0" smtClean="0"/>
          </a:p>
          <a:p>
            <a:pPr lvl="1" eaLnBrk="1" hangingPunct="1"/>
            <a:r>
              <a:rPr lang="zh-CN" altLang="en-US" sz="2400" dirty="0" smtClean="0"/>
              <a:t>广告的实际排序是根据</a:t>
            </a:r>
            <a:r>
              <a:rPr lang="en-US" altLang="zh-CN" sz="2400" dirty="0" err="1" smtClean="0"/>
              <a:t>eCPM</a:t>
            </a:r>
            <a:r>
              <a:rPr lang="zh-CN" altLang="en-US" sz="2400" dirty="0" smtClean="0"/>
              <a:t>，因此需要尽可能准确估计</a:t>
            </a:r>
            <a:r>
              <a:rPr lang="en-US" altLang="zh-CN" sz="2400" dirty="0" smtClean="0"/>
              <a:t>CTR</a:t>
            </a:r>
            <a:r>
              <a:rPr lang="zh-CN" altLang="en-US" sz="2400" dirty="0" smtClean="0"/>
              <a:t>，而不仅仅是各候选的</a:t>
            </a:r>
            <a:r>
              <a:rPr lang="en-US" altLang="zh-CN" sz="2400" dirty="0" smtClean="0"/>
              <a:t>CTR</a:t>
            </a:r>
            <a:r>
              <a:rPr lang="zh-CN" altLang="en-US" sz="2400" dirty="0" smtClean="0"/>
              <a:t>排序正确</a:t>
            </a:r>
            <a:endParaRPr lang="en-US" altLang="zh-CN" sz="2400" dirty="0" smtClean="0"/>
          </a:p>
          <a:p>
            <a:pPr eaLnBrk="1" hangingPunct="1"/>
            <a:r>
              <a:rPr lang="zh-CN" altLang="en-US" sz="2800" dirty="0" smtClean="0"/>
              <a:t>新广告的</a:t>
            </a:r>
            <a:r>
              <a:rPr lang="en-US" altLang="zh-CN" sz="2800" dirty="0" smtClean="0"/>
              <a:t>cold-start</a:t>
            </a:r>
          </a:p>
          <a:p>
            <a:pPr lvl="1" eaLnBrk="1" hangingPunct="1"/>
            <a:r>
              <a:rPr lang="zh-CN" altLang="en-US" sz="2400" dirty="0" smtClean="0"/>
              <a:t>利用广告层级结构</a:t>
            </a:r>
            <a:r>
              <a:rPr lang="en-US" altLang="zh-CN" sz="2400" dirty="0" smtClean="0"/>
              <a:t>(creative, solution, campaign, advertiser)</a:t>
            </a:r>
            <a:r>
              <a:rPr lang="zh-CN" altLang="en-US" sz="2400" dirty="0" smtClean="0"/>
              <a:t>，以及广告标签对新广告点击率做估计</a:t>
            </a:r>
            <a:endParaRPr lang="en-US" altLang="zh-CN" sz="2400" dirty="0" smtClean="0"/>
          </a:p>
          <a:p>
            <a:pPr eaLnBrk="1" hangingPunct="1"/>
            <a:r>
              <a:rPr lang="zh-CN" altLang="en-US" sz="2800" dirty="0" smtClean="0"/>
              <a:t>捕获点击率的动态特性</a:t>
            </a:r>
            <a:endParaRPr lang="en-US" altLang="zh-CN" sz="2800" dirty="0" smtClean="0"/>
          </a:p>
          <a:p>
            <a:pPr lvl="1" eaLnBrk="1" hangingPunct="1"/>
            <a:r>
              <a:rPr lang="zh-CN" altLang="en-US" sz="2400" dirty="0" smtClean="0"/>
              <a:t>动态特征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快速调整特征 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400" dirty="0" smtClean="0"/>
              <a:t>在线学习</a:t>
            </a:r>
            <a:r>
              <a:rPr lang="en-US" altLang="zh-CN" sz="2400" dirty="0" smtClean="0"/>
              <a:t>: </a:t>
            </a:r>
            <a:r>
              <a:rPr lang="zh-CN" altLang="en-US" sz="2400" smtClean="0"/>
              <a:t>快速调整模型</a:t>
            </a:r>
            <a:endParaRPr lang="en-US" altLang="zh-CN" sz="2400" dirty="0" smtClean="0"/>
          </a:p>
        </p:txBody>
      </p:sp>
      <p:graphicFrame>
        <p:nvGraphicFramePr>
          <p:cNvPr id="271364" name="Object 4"/>
          <p:cNvGraphicFramePr>
            <a:graphicFrameLocks noChangeAspect="1"/>
          </p:cNvGraphicFramePr>
          <p:nvPr/>
        </p:nvGraphicFramePr>
        <p:xfrm>
          <a:off x="2705100" y="1628775"/>
          <a:ext cx="39036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426" name="Equation" r:id="rId4" imgW="1587240" imgH="215640" progId="Equation.3">
                  <p:embed/>
                </p:oleObj>
              </mc:Choice>
              <mc:Fallback>
                <p:oleObj name="Equation" r:id="rId4" imgW="1587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1628775"/>
                        <a:ext cx="3903663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1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箭头连接符 8"/>
          <p:cNvCxnSpPr/>
          <p:nvPr/>
        </p:nvCxnSpPr>
        <p:spPr>
          <a:xfrm rot="10800000" flipV="1">
            <a:off x="4500562" y="1571611"/>
            <a:ext cx="785818" cy="5000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0800000">
            <a:off x="5000628" y="2135328"/>
            <a:ext cx="1643074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-27384"/>
            <a:ext cx="8229600" cy="1143000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逻辑回归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(Logistic Regression)</a:t>
            </a: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283366" y="1295401"/>
            <a:ext cx="8074025" cy="4491053"/>
          </a:xfrm>
        </p:spPr>
        <p:txBody>
          <a:bodyPr/>
          <a:lstStyle/>
          <a:p>
            <a:pPr eaLnBrk="1" hangingPunct="1"/>
            <a:r>
              <a:rPr lang="en-US" altLang="zh-CN" sz="2800" dirty="0" smtClean="0"/>
              <a:t>Logistic Regression</a:t>
            </a:r>
            <a:r>
              <a:rPr lang="zh-CN" altLang="en-US" sz="2800" dirty="0" smtClean="0"/>
              <a:t>模型</a:t>
            </a:r>
            <a:endParaRPr lang="en-US" altLang="zh-CN" sz="2800" dirty="0" smtClean="0"/>
          </a:p>
          <a:p>
            <a:pPr lvl="1" eaLnBrk="1" hangingPunct="1">
              <a:buNone/>
            </a:pPr>
            <a:endParaRPr lang="en-US" altLang="zh-CN" sz="2400" dirty="0" smtClean="0"/>
          </a:p>
          <a:p>
            <a:pPr eaLnBrk="1" hangingPunct="1"/>
            <a:endParaRPr lang="en-US" altLang="zh-CN" sz="2000" dirty="0" smtClean="0"/>
          </a:p>
          <a:p>
            <a:pPr lvl="1" eaLnBrk="1" hangingPunct="1"/>
            <a:r>
              <a:rPr lang="en-US" altLang="zh-CN" sz="2400" dirty="0" smtClean="0"/>
              <a:t>logistic</a:t>
            </a:r>
            <a:r>
              <a:rPr lang="zh-CN" altLang="en-US" sz="2400" dirty="0" smtClean="0"/>
              <a:t>函数</a:t>
            </a:r>
            <a:endParaRPr lang="en-US" altLang="zh-CN" sz="2400" dirty="0" smtClean="0"/>
          </a:p>
          <a:p>
            <a:pPr lvl="1" eaLnBrk="1" hangingPunct="1">
              <a:buNone/>
            </a:pPr>
            <a:r>
              <a:rPr lang="en-US" altLang="zh-CN" sz="2400" dirty="0" smtClean="0"/>
              <a:t>   (sigmoid</a:t>
            </a:r>
            <a:r>
              <a:rPr lang="zh-CN" altLang="en-US" sz="2400" dirty="0" smtClean="0"/>
              <a:t>函数一种</a:t>
            </a:r>
            <a:r>
              <a:rPr lang="en-US" altLang="zh-CN" sz="2400" dirty="0" smtClean="0"/>
              <a:t>)</a:t>
            </a:r>
          </a:p>
          <a:p>
            <a:pPr lvl="1" eaLnBrk="1" hangingPunct="1">
              <a:buNone/>
            </a:pPr>
            <a:endParaRPr lang="en-US" altLang="zh-CN" sz="800" dirty="0" smtClean="0"/>
          </a:p>
          <a:p>
            <a:pPr lvl="1" eaLnBrk="1" hangingPunct="1"/>
            <a:r>
              <a:rPr lang="zh-CN" altLang="en-US" sz="2400" dirty="0" smtClean="0"/>
              <a:t>视角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Logistic regression</a:t>
            </a:r>
            <a:br>
              <a:rPr lang="en-US" altLang="zh-CN" sz="2400" dirty="0" smtClean="0"/>
            </a:br>
            <a:r>
              <a:rPr lang="zh-CN" altLang="en-US" sz="2400" dirty="0" smtClean="0"/>
              <a:t>为</a:t>
            </a:r>
            <a:r>
              <a:rPr lang="en-US" altLang="zh-CN" sz="2400" dirty="0" smtClean="0"/>
              <a:t>Generalized linear model</a:t>
            </a:r>
          </a:p>
          <a:p>
            <a:pPr lvl="1" eaLnBrk="1" hangingPunct="1">
              <a:buNone/>
            </a:pPr>
            <a:r>
              <a:rPr lang="en-US" altLang="zh-CN" sz="2400" dirty="0" smtClean="0"/>
              <a:t>   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Binomial error</a:t>
            </a:r>
            <a:r>
              <a:rPr lang="zh-CN" altLang="en-US" sz="2400" dirty="0" smtClean="0"/>
              <a:t>情形的特例</a:t>
            </a:r>
            <a:endParaRPr lang="en-US" altLang="zh-CN" sz="2400" dirty="0" smtClean="0"/>
          </a:p>
          <a:p>
            <a:pPr lvl="1" eaLnBrk="1" hangingPunct="1">
              <a:buNone/>
            </a:pPr>
            <a:endParaRPr lang="en-US" altLang="zh-CN" sz="800" dirty="0" smtClean="0"/>
          </a:p>
          <a:p>
            <a:pPr lvl="1" eaLnBrk="1" hangingPunct="1"/>
            <a:r>
              <a:rPr lang="zh-CN" altLang="en-US" sz="2400" dirty="0" smtClean="0"/>
              <a:t>视角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Logistic regression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Maximum entropy model</a:t>
            </a:r>
            <a:r>
              <a:rPr lang="zh-CN" altLang="en-US" sz="2400" dirty="0" smtClean="0"/>
              <a:t>在类数目等于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情形的特例</a:t>
            </a:r>
            <a:endParaRPr lang="en-US" altLang="zh-CN" sz="2400" dirty="0" smtClean="0"/>
          </a:p>
          <a:p>
            <a:pPr lvl="1" eaLnBrk="1" hangingPunct="1">
              <a:buNone/>
            </a:pPr>
            <a:endParaRPr lang="en-US" altLang="zh-CN" sz="2400" dirty="0" smtClean="0"/>
          </a:p>
          <a:p>
            <a:pPr lvl="1" eaLnBrk="1" hangingPunct="1"/>
            <a:endParaRPr lang="en-US" altLang="zh-CN" sz="2400" dirty="0" smtClean="0"/>
          </a:p>
          <a:p>
            <a:pPr lvl="1" eaLnBrk="1" hangingPunct="1"/>
            <a:endParaRPr lang="en-US" altLang="zh-CN" sz="2400" dirty="0" smtClean="0"/>
          </a:p>
          <a:p>
            <a:pPr lvl="1" eaLnBrk="1" hangingPunct="1">
              <a:buNone/>
            </a:pPr>
            <a:endParaRPr lang="en-US" altLang="zh-CN" dirty="0" smtClean="0"/>
          </a:p>
          <a:p>
            <a:pPr lvl="1"/>
            <a:endParaRPr lang="en-US" altLang="zh-CN" sz="1600" dirty="0" smtClean="0">
              <a:ea typeface="宋体" charset="-122"/>
            </a:endParaRPr>
          </a:p>
        </p:txBody>
      </p:sp>
      <p:graphicFrame>
        <p:nvGraphicFramePr>
          <p:cNvPr id="514049" name="Object 1"/>
          <p:cNvGraphicFramePr>
            <a:graphicFrameLocks noChangeAspect="1"/>
          </p:cNvGraphicFramePr>
          <p:nvPr/>
        </p:nvGraphicFramePr>
        <p:xfrm>
          <a:off x="1733550" y="1920875"/>
          <a:ext cx="33893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642" name="Equation" r:id="rId4" imgW="1523880" imgH="228600" progId="Equation.3">
                  <p:embed/>
                </p:oleObj>
              </mc:Choice>
              <mc:Fallback>
                <p:oleObj name="Equation" r:id="rId4" imgW="1523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1920875"/>
                        <a:ext cx="3389313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2786050" y="2855908"/>
            <a:ext cx="2428892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4051" name="Object 3"/>
          <p:cNvGraphicFramePr>
            <a:graphicFrameLocks noChangeAspect="1"/>
          </p:cNvGraphicFramePr>
          <p:nvPr/>
        </p:nvGraphicFramePr>
        <p:xfrm>
          <a:off x="5214942" y="2428868"/>
          <a:ext cx="1648649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643" name="Equation" r:id="rId6" imgW="825480" imgH="393480" progId="Equation.3">
                  <p:embed/>
                </p:oleObj>
              </mc:Choice>
              <mc:Fallback>
                <p:oleObj name="Equation" r:id="rId6" imgW="825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42" y="2428868"/>
                        <a:ext cx="1648649" cy="785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4052" name="Picture 4" descr="C:\Users\pengliubj8588\Desktop\600px-Logistic-curve.svg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29190" y="2285992"/>
            <a:ext cx="3964810" cy="2643206"/>
          </a:xfrm>
          <a:prstGeom prst="rect">
            <a:avLst/>
          </a:prstGeom>
          <a:noFill/>
        </p:spPr>
      </p:pic>
      <p:sp>
        <p:nvSpPr>
          <p:cNvPr id="21" name="矩形 20"/>
          <p:cNvSpPr/>
          <p:nvPr/>
        </p:nvSpPr>
        <p:spPr>
          <a:xfrm>
            <a:off x="5250927" y="1324261"/>
            <a:ext cx="3440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维特征权重矢量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参数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43636" y="1895765"/>
            <a:ext cx="2374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None/>
            </a:pPr>
            <a:r>
              <a:rPr lang="en-US" altLang="zh-CN" i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维特征矢量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9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214282" y="-27384"/>
            <a:ext cx="8572560" cy="1143000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逻辑回归优化方法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– L-BFGS</a:t>
            </a: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533400" y="1295401"/>
            <a:ext cx="8074025" cy="5205433"/>
          </a:xfrm>
        </p:spPr>
        <p:txBody>
          <a:bodyPr/>
          <a:lstStyle/>
          <a:p>
            <a:pPr eaLnBrk="1" hangingPunct="1"/>
            <a:r>
              <a:rPr lang="en-US" altLang="zh-CN" sz="2800" dirty="0" smtClean="0"/>
              <a:t>BFGS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Broyden</a:t>
            </a:r>
            <a:r>
              <a:rPr lang="en-US" altLang="zh-CN" sz="2400" dirty="0" smtClean="0"/>
              <a:t>, Fletcher, Goldfarb, and </a:t>
            </a:r>
            <a:r>
              <a:rPr lang="en-US" altLang="zh-CN" sz="2400" dirty="0" err="1" smtClean="0"/>
              <a:t>Shanno</a:t>
            </a:r>
            <a:r>
              <a:rPr lang="en-US" altLang="zh-CN" sz="2400" dirty="0" smtClean="0"/>
              <a:t>)</a:t>
            </a:r>
          </a:p>
          <a:p>
            <a:pPr lvl="1" eaLnBrk="1" hangingPunct="1"/>
            <a:r>
              <a:rPr lang="en-US" altLang="zh-CN" sz="2000" dirty="0" smtClean="0"/>
              <a:t>Quasi-Newton</a:t>
            </a:r>
            <a:r>
              <a:rPr lang="zh-CN" altLang="en-US" sz="2000" dirty="0" smtClean="0"/>
              <a:t>方法的一种，思路为用函数值和特征的变化量来近似</a:t>
            </a:r>
            <a:r>
              <a:rPr lang="en-US" altLang="zh-CN" sz="2000" dirty="0" err="1" smtClean="0"/>
              <a:t>Hession</a:t>
            </a:r>
            <a:r>
              <a:rPr lang="zh-CN" altLang="en-US" sz="2000" dirty="0" smtClean="0"/>
              <a:t>矩阵，以保证正定性，并减少计算量</a:t>
            </a:r>
            <a:endParaRPr lang="en-US" altLang="zh-CN" sz="2000" dirty="0" smtClean="0"/>
          </a:p>
          <a:p>
            <a:pPr lvl="1" eaLnBrk="1" hangingPunct="1"/>
            <a:r>
              <a:rPr lang="en-US" altLang="zh-CN" sz="2000" dirty="0" smtClean="0"/>
              <a:t>BFGS</a:t>
            </a:r>
            <a:r>
              <a:rPr lang="zh-CN" altLang="en-US" sz="2000" dirty="0" smtClean="0"/>
              <a:t>方法</a:t>
            </a:r>
            <a:r>
              <a:rPr lang="en-US" altLang="zh-CN" sz="2000" dirty="0" err="1" smtClean="0"/>
              <a:t>Hession</a:t>
            </a:r>
            <a:r>
              <a:rPr lang="zh-CN" altLang="en-US" sz="2000" dirty="0" smtClean="0"/>
              <a:t>计算公式 </a:t>
            </a:r>
            <a:r>
              <a:rPr lang="en-US" altLang="zh-CN" sz="2000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zh-CN" altLang="en-US" sz="2000" dirty="0" smtClean="0">
                <a:solidFill>
                  <a:schemeClr val="accent6">
                    <a:lumMod val="50000"/>
                  </a:schemeClr>
                </a:solidFill>
              </a:rPr>
              <a:t>空间复杂度为</a:t>
            </a:r>
            <a:r>
              <a:rPr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baseline="30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zh-CN" sz="20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  <a:p>
            <a:pPr lvl="1" eaLnBrk="1" hangingPunct="1"/>
            <a:endParaRPr lang="en-US" altLang="zh-CN" sz="1000" dirty="0" smtClean="0"/>
          </a:p>
          <a:p>
            <a:pPr eaLnBrk="1" hangingPunct="1"/>
            <a:r>
              <a:rPr lang="en-US" altLang="zh-CN" sz="2800" dirty="0" smtClean="0"/>
              <a:t>L(</a:t>
            </a:r>
            <a:r>
              <a:rPr lang="en-US" altLang="zh-CN" sz="2800" dirty="0" err="1" smtClean="0"/>
              <a:t>imited</a:t>
            </a:r>
            <a:r>
              <a:rPr lang="en-US" altLang="zh-CN" sz="2800" dirty="0" smtClean="0"/>
              <a:t> memory)-BFGS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000" dirty="0" smtClean="0"/>
              <a:t>将</a:t>
            </a:r>
            <a:r>
              <a:rPr lang="en-US" altLang="zh-CN" sz="2000" i="1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dirty="0" err="1" smtClean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Times New Roman" pitchFamily="18" charset="0"/>
              </a:rPr>
              <a:t>ⅹ</a:t>
            </a:r>
            <a:r>
              <a:rPr lang="en-US" altLang="zh-CN" sz="2000" i="1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000" dirty="0" smtClean="0"/>
              <a:t>的</a:t>
            </a:r>
            <a:r>
              <a:rPr lang="en-US" altLang="zh-CN" sz="2000" dirty="0" err="1" smtClean="0"/>
              <a:t>Hession</a:t>
            </a:r>
            <a:r>
              <a:rPr lang="zh-CN" altLang="en-US" sz="2000" dirty="0" smtClean="0"/>
              <a:t>阵用右图方式</a:t>
            </a:r>
            <a:endParaRPr lang="en-US" altLang="zh-CN" sz="2000" dirty="0" smtClean="0"/>
          </a:p>
          <a:p>
            <a:pPr lvl="1" eaLnBrk="1" hangingPunct="1">
              <a:buNone/>
            </a:pPr>
            <a:r>
              <a:rPr lang="en-US" altLang="zh-CN" sz="2000" dirty="0" smtClean="0"/>
              <a:t>    </a:t>
            </a:r>
            <a:r>
              <a:rPr lang="zh-CN" altLang="en-US" sz="2000" dirty="0" smtClean="0"/>
              <a:t>加以近似</a:t>
            </a:r>
            <a:r>
              <a:rPr lang="en-US" altLang="zh-CN" sz="2000" dirty="0" smtClean="0"/>
              <a:t>(</a:t>
            </a:r>
            <a:r>
              <a:rPr lang="en-US" altLang="zh-CN" sz="2000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000" dirty="0" smtClean="0"/>
              <a:t>为</a:t>
            </a:r>
            <a:r>
              <a:rPr lang="en-US" altLang="zh-CN" sz="2000" dirty="0" err="1" smtClean="0"/>
              <a:t>Hession</a:t>
            </a:r>
            <a:r>
              <a:rPr lang="zh-CN" altLang="en-US" sz="2000" dirty="0" smtClean="0"/>
              <a:t>近似</a:t>
            </a:r>
            <a:r>
              <a:rPr lang="en-US" altLang="zh-CN" sz="2000" dirty="0" smtClean="0"/>
              <a:t>)</a:t>
            </a:r>
          </a:p>
          <a:p>
            <a:pPr lvl="1" eaLnBrk="1" hangingPunct="1"/>
            <a:r>
              <a:rPr lang="zh-CN" altLang="en-US" sz="2000" dirty="0" smtClean="0"/>
              <a:t>空间复杂度降为将</a:t>
            </a:r>
            <a:r>
              <a:rPr lang="en-US" altLang="zh-CN" sz="2000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dirty="0" err="1" smtClean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Times New Roman" pitchFamily="18" charset="0"/>
              </a:rPr>
              <a:t>ⅹ</a:t>
            </a:r>
            <a:r>
              <a:rPr lang="en-US" altLang="zh-CN" sz="2000" i="1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k</a:t>
            </a:r>
            <a:r>
              <a:rPr lang="en-US" altLang="zh-CN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在特</a:t>
            </a:r>
            <a:endParaRPr lang="en-US" altLang="zh-CN" sz="2000" dirty="0" smtClean="0"/>
          </a:p>
          <a:p>
            <a:pPr lvl="1" eaLnBrk="1" hangingPunct="1">
              <a:buNone/>
            </a:pPr>
            <a:r>
              <a:rPr lang="en-US" altLang="zh-CN" sz="2000" dirty="0" smtClean="0"/>
              <a:t>    </a:t>
            </a:r>
            <a:r>
              <a:rPr lang="zh-CN" altLang="en-US" sz="2000" dirty="0" smtClean="0"/>
              <a:t>征量大时比</a:t>
            </a:r>
            <a:r>
              <a:rPr lang="en-US" altLang="zh-CN" sz="2000" dirty="0" smtClean="0"/>
              <a:t>BFGS</a:t>
            </a:r>
            <a:r>
              <a:rPr lang="zh-CN" altLang="en-US" sz="2000" dirty="0" smtClean="0"/>
              <a:t>实用</a:t>
            </a:r>
            <a:endParaRPr lang="en-US" altLang="zh-CN" sz="20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zh-CN" altLang="en-US" sz="2000" dirty="0" smtClean="0"/>
              <a:t>可以非常容易地用</a:t>
            </a:r>
            <a:r>
              <a:rPr lang="en-US" altLang="zh-CN" sz="2000" dirty="0" smtClean="0"/>
              <a:t>map/reduce</a:t>
            </a:r>
            <a:r>
              <a:rPr lang="zh-CN" altLang="en-US" sz="2000" dirty="0" smtClean="0"/>
              <a:t>实现分布式求解：</a:t>
            </a:r>
            <a:r>
              <a:rPr lang="en-US" altLang="zh-CN" sz="2000" dirty="0" err="1" smtClean="0"/>
              <a:t>mapper</a:t>
            </a:r>
            <a:r>
              <a:rPr lang="zh-CN" altLang="en-US" sz="2000" dirty="0" smtClean="0"/>
              <a:t>求部分数据上的梯度，</a:t>
            </a:r>
            <a:r>
              <a:rPr lang="en-US" altLang="zh-CN" sz="2000" dirty="0" smtClean="0"/>
              <a:t>reducer</a:t>
            </a:r>
            <a:r>
              <a:rPr lang="zh-CN" altLang="en-US" sz="2000" dirty="0" smtClean="0"/>
              <a:t>求和并更新参数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lvl="1"/>
            <a:endParaRPr lang="en-US" altLang="zh-CN" sz="1600" dirty="0" smtClean="0">
              <a:ea typeface="宋体" charset="-122"/>
            </a:endParaRPr>
          </a:p>
        </p:txBody>
      </p:sp>
      <p:graphicFrame>
        <p:nvGraphicFramePr>
          <p:cNvPr id="570371" name="Object 3"/>
          <p:cNvGraphicFramePr>
            <a:graphicFrameLocks noChangeAspect="1"/>
          </p:cNvGraphicFramePr>
          <p:nvPr/>
        </p:nvGraphicFramePr>
        <p:xfrm>
          <a:off x="857224" y="2786058"/>
          <a:ext cx="75993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580" name="Equation" r:id="rId4" imgW="3720960" imgH="457200" progId="Equation.3">
                  <p:embed/>
                </p:oleObj>
              </mc:Choice>
              <mc:Fallback>
                <p:oleObj name="Equation" r:id="rId4" imgW="37209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2786058"/>
                        <a:ext cx="7599363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037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7818" y="3571876"/>
            <a:ext cx="3214710" cy="210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27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效果广告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(Direct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Response)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147248" cy="2376264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有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短期内</a:t>
            </a:r>
            <a:r>
              <a:rPr lang="zh-CN" altLang="en-US" sz="2400" dirty="0" smtClean="0">
                <a:solidFill>
                  <a:schemeClr val="tx1"/>
                </a:solidFill>
              </a:rPr>
              <a:t>明确用户转化行为诉求的广告。用户转化行为</a:t>
            </a:r>
            <a:r>
              <a:rPr lang="zh-CN" altLang="en-US" sz="2400" dirty="0" smtClean="0"/>
              <a:t>例如</a:t>
            </a:r>
            <a:r>
              <a:rPr lang="zh-CN" altLang="en-US" sz="2400" dirty="0" smtClean="0">
                <a:solidFill>
                  <a:schemeClr val="tx1"/>
                </a:solidFill>
              </a:rPr>
              <a:t>：购买</a:t>
            </a:r>
            <a:r>
              <a:rPr lang="en-US" altLang="zh-CN" sz="2400" dirty="0" smtClean="0">
                <a:solidFill>
                  <a:schemeClr val="tx1"/>
                </a:solidFill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</a:rPr>
              <a:t>注册</a:t>
            </a:r>
            <a:r>
              <a:rPr lang="en-US" altLang="zh-CN" sz="2400" dirty="0" smtClean="0">
                <a:solidFill>
                  <a:schemeClr val="tx1"/>
                </a:solidFill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</a:rPr>
              <a:t>投票</a:t>
            </a:r>
            <a:r>
              <a:rPr lang="en-US" altLang="zh-CN" sz="2400" dirty="0" smtClean="0">
                <a:solidFill>
                  <a:schemeClr val="tx1"/>
                </a:solidFill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</a:rPr>
              <a:t>捐款</a:t>
            </a:r>
            <a:r>
              <a:rPr lang="zh-CN" altLang="en-US" sz="2400" dirty="0" smtClean="0"/>
              <a:t>等</a:t>
            </a:r>
            <a:r>
              <a:rPr lang="en-US" altLang="zh-CN" sz="2400" dirty="0" smtClean="0"/>
              <a:t>.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0356"/>
            <a:ext cx="6048672" cy="396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5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214282" y="-27384"/>
            <a:ext cx="8572560" cy="1143000"/>
          </a:xfrm>
        </p:spPr>
        <p:txBody>
          <a:bodyPr anchor="b"/>
          <a:lstStyle/>
          <a:p>
            <a:pPr eaLnBrk="1" hangingPunct="1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ADMM 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533400" y="1071546"/>
            <a:ext cx="8324880" cy="5133995"/>
          </a:xfrm>
        </p:spPr>
        <p:txBody>
          <a:bodyPr/>
          <a:lstStyle/>
          <a:p>
            <a:pPr eaLnBrk="1" hangingPunct="1"/>
            <a:r>
              <a:rPr lang="en-US" altLang="zh-CN" sz="2600" dirty="0" smtClean="0"/>
              <a:t>Alternating Direction Method of Multipliers</a:t>
            </a:r>
            <a:r>
              <a:rPr lang="zh-CN" altLang="en-US" sz="2600" dirty="0" smtClean="0"/>
              <a:t>形式</a:t>
            </a:r>
            <a:endParaRPr lang="en-US" altLang="zh-CN" sz="2600" dirty="0" smtClean="0"/>
          </a:p>
          <a:p>
            <a:pPr lvl="1" eaLnBrk="1" hangingPunct="1"/>
            <a:endParaRPr lang="en-US" altLang="zh-CN" sz="2600" dirty="0" smtClean="0"/>
          </a:p>
          <a:p>
            <a:pPr eaLnBrk="1" hangingPunct="1"/>
            <a:r>
              <a:rPr lang="en-US" altLang="zh-CN" sz="2600" dirty="0" smtClean="0"/>
              <a:t>Augmented </a:t>
            </a:r>
            <a:r>
              <a:rPr lang="en-US" altLang="zh-CN" sz="2600" dirty="0" err="1" smtClean="0"/>
              <a:t>Lagrangian</a:t>
            </a:r>
            <a:r>
              <a:rPr lang="zh-CN" altLang="en-US" sz="2600" dirty="0" smtClean="0"/>
              <a:t>及迭代解法</a:t>
            </a:r>
            <a:endParaRPr lang="en-US" altLang="zh-CN" sz="2600" dirty="0" smtClean="0"/>
          </a:p>
          <a:p>
            <a:pPr lvl="1" eaLnBrk="1" hangingPunct="1"/>
            <a:endParaRPr lang="en-US" altLang="zh-CN" sz="2000" dirty="0" smtClean="0"/>
          </a:p>
          <a:p>
            <a:pPr lvl="1" eaLnBrk="1" hangingPunct="1">
              <a:buNone/>
            </a:pPr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  <a:p>
            <a:pPr eaLnBrk="1" hangingPunct="1"/>
            <a:r>
              <a:rPr lang="en-US" altLang="zh-CN" sz="2600" dirty="0" smtClean="0"/>
              <a:t>Scaled Form: (             )</a:t>
            </a:r>
          </a:p>
          <a:p>
            <a:pPr lvl="1" eaLnBrk="1" hangingPunct="1"/>
            <a:endParaRPr lang="en-US" altLang="zh-CN" sz="2600" dirty="0" smtClean="0"/>
          </a:p>
          <a:p>
            <a:pPr lvl="1"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lvl="1"/>
            <a:endParaRPr lang="en-US" altLang="zh-CN" sz="1600" dirty="0" smtClean="0">
              <a:ea typeface="宋体" charset="-122"/>
            </a:endParaRPr>
          </a:p>
        </p:txBody>
      </p:sp>
      <p:graphicFrame>
        <p:nvGraphicFramePr>
          <p:cNvPr id="797698" name="Object 2"/>
          <p:cNvGraphicFramePr>
            <a:graphicFrameLocks noChangeAspect="1"/>
          </p:cNvGraphicFramePr>
          <p:nvPr/>
        </p:nvGraphicFramePr>
        <p:xfrm>
          <a:off x="1247783" y="1558915"/>
          <a:ext cx="45386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220" name="Equation" r:id="rId4" imgW="2222280" imgH="215640" progId="Equation.3">
                  <p:embed/>
                </p:oleObj>
              </mc:Choice>
              <mc:Fallback>
                <p:oleObj name="Equation" r:id="rId4" imgW="222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83" y="1558915"/>
                        <a:ext cx="453866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7701" name="Object 5"/>
          <p:cNvGraphicFramePr>
            <a:graphicFrameLocks noChangeAspect="1"/>
          </p:cNvGraphicFramePr>
          <p:nvPr/>
        </p:nvGraphicFramePr>
        <p:xfrm>
          <a:off x="1221666" y="2334472"/>
          <a:ext cx="7286677" cy="787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221" name="Equation" r:id="rId6" imgW="3644640" imgH="393480" progId="Equation.3">
                  <p:embed/>
                </p:oleObj>
              </mc:Choice>
              <mc:Fallback>
                <p:oleObj name="Equation" r:id="rId6" imgW="3644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1666" y="2334472"/>
                        <a:ext cx="7286677" cy="7878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7702" name="Object 6"/>
          <p:cNvGraphicFramePr>
            <a:graphicFrameLocks noChangeAspect="1"/>
          </p:cNvGraphicFramePr>
          <p:nvPr/>
        </p:nvGraphicFramePr>
        <p:xfrm>
          <a:off x="1244908" y="2982670"/>
          <a:ext cx="72628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222" name="Equation" r:id="rId8" imgW="3632040" imgH="507960" progId="Equation.3">
                  <p:embed/>
                </p:oleObj>
              </mc:Choice>
              <mc:Fallback>
                <p:oleObj name="Equation" r:id="rId8" imgW="36320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908" y="2982670"/>
                        <a:ext cx="7262813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7703" name="Object 7"/>
          <p:cNvGraphicFramePr>
            <a:graphicFrameLocks noChangeAspect="1"/>
          </p:cNvGraphicFramePr>
          <p:nvPr/>
        </p:nvGraphicFramePr>
        <p:xfrm>
          <a:off x="1214438" y="4375150"/>
          <a:ext cx="6323012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223" name="Equation" r:id="rId10" imgW="3162240" imgH="977760" progId="Equation.3">
                  <p:embed/>
                </p:oleObj>
              </mc:Choice>
              <mc:Fallback>
                <p:oleObj name="Equation" r:id="rId10" imgW="316224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4375150"/>
                        <a:ext cx="6323012" cy="195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7704" name="Object 8"/>
          <p:cNvGraphicFramePr>
            <a:graphicFrameLocks noChangeAspect="1"/>
          </p:cNvGraphicFramePr>
          <p:nvPr/>
        </p:nvGraphicFramePr>
        <p:xfrm>
          <a:off x="3186526" y="3979604"/>
          <a:ext cx="1320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224" name="Equation" r:id="rId12" imgW="660240" imgH="215640" progId="Equation.3">
                  <p:embed/>
                </p:oleObj>
              </mc:Choice>
              <mc:Fallback>
                <p:oleObj name="Equation" r:id="rId12" imgW="660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526" y="3979604"/>
                        <a:ext cx="13208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43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214282" y="-27384"/>
            <a:ext cx="8572560" cy="1143000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逻辑回归的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ADMM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分布式解法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533400" y="1172569"/>
            <a:ext cx="8324880" cy="5133995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样本划分的逻辑回归</a:t>
            </a:r>
            <a:r>
              <a:rPr lang="en-US" altLang="zh-CN" sz="2800" dirty="0" smtClean="0"/>
              <a:t>ADMM</a:t>
            </a:r>
            <a:r>
              <a:rPr lang="zh-CN" altLang="en-US" sz="2800" dirty="0" smtClean="0"/>
              <a:t>问题</a:t>
            </a:r>
            <a:endParaRPr lang="en-US" altLang="zh-CN" sz="2800" dirty="0" smtClean="0"/>
          </a:p>
          <a:p>
            <a:pPr lvl="1"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分布式迭代解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lvl="1"/>
            <a:endParaRPr lang="en-US" altLang="zh-CN" sz="1600" dirty="0" smtClean="0">
              <a:ea typeface="宋体" charset="-122"/>
            </a:endParaRPr>
          </a:p>
        </p:txBody>
      </p:sp>
      <p:graphicFrame>
        <p:nvGraphicFramePr>
          <p:cNvPr id="803847" name="Object 7"/>
          <p:cNvGraphicFramePr>
            <a:graphicFrameLocks noChangeAspect="1"/>
          </p:cNvGraphicFramePr>
          <p:nvPr/>
        </p:nvGraphicFramePr>
        <p:xfrm>
          <a:off x="2500298" y="1700840"/>
          <a:ext cx="36830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782" name="Equation" r:id="rId4" imgW="1803240" imgH="533160" progId="Equation.3">
                  <p:embed/>
                </p:oleObj>
              </mc:Choice>
              <mc:Fallback>
                <p:oleObj name="Equation" r:id="rId4" imgW="18032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1700840"/>
                        <a:ext cx="3683000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3848" name="Object 8"/>
          <p:cNvGraphicFramePr>
            <a:graphicFrameLocks noChangeAspect="1"/>
          </p:cNvGraphicFramePr>
          <p:nvPr/>
        </p:nvGraphicFramePr>
        <p:xfrm>
          <a:off x="1785918" y="3500438"/>
          <a:ext cx="5602288" cy="233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783" name="Equation" r:id="rId6" imgW="2743200" imgH="1143000" progId="Equation.3">
                  <p:embed/>
                </p:oleObj>
              </mc:Choice>
              <mc:Fallback>
                <p:oleObj name="Equation" r:id="rId6" imgW="27432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18" y="3500438"/>
                        <a:ext cx="5602288" cy="233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5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-27384"/>
            <a:ext cx="8229600" cy="1143000"/>
          </a:xfrm>
        </p:spPr>
        <p:txBody>
          <a:bodyPr anchor="b"/>
          <a:lstStyle/>
          <a:p>
            <a:pPr eaLnBrk="1" hangingPunct="1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动态特征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多层次点击反馈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428596" y="1152525"/>
            <a:ext cx="8286808" cy="5419747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在标签组合维度上聚合点击反馈统计作为</a:t>
            </a:r>
            <a:r>
              <a:rPr lang="en-US" altLang="zh-CN" sz="2400" dirty="0" smtClean="0"/>
              <a:t>CTR</a:t>
            </a:r>
            <a:r>
              <a:rPr lang="zh-CN" altLang="en-US" sz="2400" dirty="0" smtClean="0"/>
              <a:t>预测的特征</a:t>
            </a:r>
          </a:p>
          <a:p>
            <a:pPr eaLnBrk="1" hangingPunct="1"/>
            <a:r>
              <a:rPr lang="zh-CN" altLang="en-US" sz="2400" dirty="0" smtClean="0"/>
              <a:t>优势</a:t>
            </a:r>
            <a:r>
              <a:rPr lang="en-US" altLang="zh-CN" sz="2400" dirty="0" smtClean="0"/>
              <a:t>: </a:t>
            </a:r>
          </a:p>
          <a:p>
            <a:pPr lvl="1" eaLnBrk="1" hangingPunct="1"/>
            <a:r>
              <a:rPr lang="zh-CN" altLang="en-US" sz="1800" dirty="0" smtClean="0"/>
              <a:t>工程架构扩展性强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与在线学习相比</a:t>
            </a:r>
            <a:r>
              <a:rPr lang="en-US" altLang="zh-CN" sz="1800" dirty="0" smtClean="0"/>
              <a:t>)</a:t>
            </a:r>
          </a:p>
          <a:p>
            <a:pPr lvl="1" eaLnBrk="1" hangingPunct="1"/>
            <a:r>
              <a:rPr lang="zh-CN" altLang="en-US" sz="1800" dirty="0" smtClean="0"/>
              <a:t>对新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a, u, 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组合有较强</a:t>
            </a:r>
            <a:r>
              <a:rPr lang="en-US" altLang="zh-CN" sz="1800" dirty="0" smtClean="0">
                <a:cs typeface="Times New Roman" pitchFamily="18" charset="0"/>
              </a:rPr>
              <a:t>back-off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能力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2400" dirty="0" smtClean="0"/>
              <a:t>缺点</a:t>
            </a:r>
            <a:r>
              <a:rPr lang="en-US" altLang="zh-CN" sz="2400" dirty="0" smtClean="0"/>
              <a:t>: </a:t>
            </a:r>
          </a:p>
          <a:p>
            <a:pPr lvl="1" eaLnBrk="1" hangingPunct="1"/>
            <a:r>
              <a:rPr lang="zh-CN" altLang="en-US" sz="1800" dirty="0" smtClean="0"/>
              <a:t>在线特征的存储量大，更新要求高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2400" dirty="0" smtClean="0"/>
              <a:t>组合维度举例</a:t>
            </a:r>
            <a:r>
              <a:rPr lang="en-US" altLang="zh-CN" sz="2400" dirty="0" smtClean="0"/>
              <a:t>: </a:t>
            </a:r>
            <a:endParaRPr lang="en-US" altLang="zh-CN" sz="2000" dirty="0" smtClean="0"/>
          </a:p>
          <a:p>
            <a:pPr lvl="1" eaLnBrk="1" hangingPunct="1"/>
            <a:r>
              <a:rPr lang="en-US" altLang="zh-CN" sz="1800" dirty="0" smtClean="0"/>
              <a:t>cookie(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800" dirty="0" smtClean="0">
                <a:cs typeface="Times New Roman" pitchFamily="18" charset="0"/>
              </a:rPr>
              <a:t>)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cs typeface="Times New Roman" pitchFamily="18" charset="0"/>
              </a:rPr>
              <a:t>and </a:t>
            </a:r>
            <a:r>
              <a:rPr lang="en-US" altLang="zh-CN" sz="1800" dirty="0" smtClean="0"/>
              <a:t>creative(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 smtClean="0"/>
              <a:t>)</a:t>
            </a:r>
          </a:p>
          <a:p>
            <a:pPr lvl="1" eaLnBrk="1" hangingPunct="1"/>
            <a:r>
              <a:rPr lang="en-US" altLang="zh-CN" sz="1800" dirty="0" smtClean="0"/>
              <a:t>gender(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800" dirty="0" smtClean="0">
                <a:cs typeface="Times New Roman" pitchFamily="18" charset="0"/>
              </a:rPr>
              <a:t>) and topic(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800" dirty="0" smtClean="0">
                <a:cs typeface="Times New Roman" pitchFamily="18" charset="0"/>
              </a:rPr>
              <a:t>)</a:t>
            </a:r>
            <a:endParaRPr lang="en-US" altLang="zh-CN" sz="1800" dirty="0" smtClean="0"/>
          </a:p>
          <a:p>
            <a:pPr lvl="1" eaLnBrk="1" hangingPunct="1"/>
            <a:r>
              <a:rPr lang="en-US" altLang="zh-CN" sz="1800" dirty="0" smtClean="0"/>
              <a:t>location(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800" dirty="0" smtClean="0"/>
              <a:t>) and advertiser(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 smtClean="0"/>
              <a:t>)</a:t>
            </a:r>
          </a:p>
          <a:p>
            <a:pPr lvl="1" eaLnBrk="1" hangingPunct="1"/>
            <a:r>
              <a:rPr lang="en-US" altLang="zh-CN" sz="1800" dirty="0" smtClean="0"/>
              <a:t>Category(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 smtClean="0">
                <a:cs typeface="Times New Roman" pitchFamily="18" charset="0"/>
              </a:rPr>
              <a:t>)</a:t>
            </a:r>
            <a:r>
              <a:rPr lang="en-US" altLang="zh-CN" sz="1800" dirty="0" smtClean="0"/>
              <a:t> and category(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800" dirty="0" smtClean="0"/>
              <a:t>)</a:t>
            </a:r>
          </a:p>
          <a:p>
            <a:pPr lvl="1" eaLnBrk="1" hangingPunct="1"/>
            <a:r>
              <a:rPr lang="en-US" altLang="zh-CN" sz="1800" dirty="0" smtClean="0"/>
              <a:t>cookie(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800" dirty="0" smtClean="0">
                <a:cs typeface="Times New Roman" pitchFamily="18" charset="0"/>
              </a:rPr>
              <a:t>)</a:t>
            </a:r>
            <a:endParaRPr lang="en-US" altLang="zh-CN" sz="1800" dirty="0" smtClean="0"/>
          </a:p>
          <a:p>
            <a:pPr lvl="1" eaLnBrk="1" hangingPunct="1"/>
            <a:r>
              <a:rPr lang="en-US" altLang="zh-CN" sz="1800" dirty="0" smtClean="0"/>
              <a:t>creative(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 smtClean="0">
                <a:cs typeface="Times New Roman" pitchFamily="18" charset="0"/>
              </a:rPr>
              <a:t>)</a:t>
            </a:r>
            <a:endParaRPr lang="en-US" altLang="zh-CN" sz="1800" dirty="0" smtClean="0"/>
          </a:p>
          <a:p>
            <a:pPr lvl="1" eaLnBrk="1" hangingPunct="1"/>
            <a:r>
              <a:rPr lang="en-US" altLang="zh-CN" sz="1800" dirty="0" smtClean="0"/>
              <a:t>gender(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800" dirty="0" smtClean="0">
                <a:cs typeface="Times New Roman" pitchFamily="18" charset="0"/>
              </a:rPr>
              <a:t>)</a:t>
            </a:r>
            <a:endParaRPr lang="en-US" altLang="zh-CN" sz="1800" dirty="0" smtClean="0"/>
          </a:p>
        </p:txBody>
      </p:sp>
      <p:pic>
        <p:nvPicPr>
          <p:cNvPr id="4782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2500306"/>
            <a:ext cx="485526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9424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8475" y="454249"/>
            <a:ext cx="8066088" cy="598487"/>
          </a:xfrm>
        </p:spPr>
        <p:txBody>
          <a:bodyPr/>
          <a:lstStyle/>
          <a:p>
            <a:r>
              <a:rPr lang="zh-CN" altLang="en-US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归一化</a:t>
            </a:r>
            <a:r>
              <a:rPr lang="zh-CN" altLang="en-US" smtClean="0">
                <a:solidFill>
                  <a:schemeClr val="accent6">
                    <a:lumMod val="50000"/>
                  </a:schemeClr>
                </a:solidFill>
              </a:rPr>
              <a:t>点击率特征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- COEC</a:t>
            </a:r>
          </a:p>
        </p:txBody>
      </p:sp>
      <p:sp>
        <p:nvSpPr>
          <p:cNvPr id="4833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1" y="1285860"/>
            <a:ext cx="5068893" cy="465943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tx1"/>
                </a:solidFill>
              </a:rPr>
              <a:t>有效展示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可以通过</a:t>
            </a:r>
            <a:r>
              <a:rPr lang="en-US" altLang="zh-CN" sz="2400" dirty="0" smtClean="0">
                <a:solidFill>
                  <a:schemeClr val="tx1"/>
                </a:solidFill>
              </a:rPr>
              <a:t>Eye tracking</a:t>
            </a:r>
            <a:r>
              <a:rPr lang="zh-CN" altLang="en-US" sz="2400" dirty="0" smtClean="0">
                <a:solidFill>
                  <a:schemeClr val="tx1"/>
                </a:solidFill>
              </a:rPr>
              <a:t>测算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/>
              <a:t>工程上可以使用</a:t>
            </a:r>
            <a:r>
              <a:rPr lang="en-US" altLang="zh-CN" sz="2400" dirty="0" smtClean="0"/>
              <a:t>Expected Click (EC)</a:t>
            </a:r>
            <a:r>
              <a:rPr lang="zh-CN" altLang="en-US" sz="2400" dirty="0" smtClean="0"/>
              <a:t>来近似有效展示</a:t>
            </a:r>
            <a:endParaRPr lang="en-US" altLang="zh-CN" sz="1600" dirty="0" smtClean="0"/>
          </a:p>
          <a:p>
            <a:pPr>
              <a:lnSpc>
                <a:spcPct val="90000"/>
              </a:lnSpc>
            </a:pPr>
            <a:r>
              <a:rPr lang="en-US" altLang="zh-CN" sz="2800" dirty="0" smtClean="0">
                <a:solidFill>
                  <a:schemeClr val="tx1"/>
                </a:solidFill>
              </a:rPr>
              <a:t>EC</a:t>
            </a:r>
            <a:r>
              <a:rPr lang="zh-CN" altLang="en-US" sz="2800" dirty="0" smtClean="0">
                <a:solidFill>
                  <a:schemeClr val="tx1"/>
                </a:solidFill>
              </a:rPr>
              <a:t>的计算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 smtClean="0"/>
              <a:t>实测法：实际随机流量测算</a:t>
            </a:r>
            <a:endParaRPr lang="en-US" altLang="zh-CN" sz="2400" dirty="0" smtClean="0"/>
          </a:p>
          <a:p>
            <a:pPr lvl="1">
              <a:lnSpc>
                <a:spcPct val="90000"/>
              </a:lnSpc>
            </a:pPr>
            <a:r>
              <a:rPr lang="en-US" altLang="zh-CN" sz="2400" dirty="0" smtClean="0"/>
              <a:t>Bias</a:t>
            </a:r>
            <a:r>
              <a:rPr lang="zh-CN" altLang="en-US" sz="2400" dirty="0" smtClean="0"/>
              <a:t>模型法：只使用与广告决策无关的</a:t>
            </a:r>
            <a:r>
              <a:rPr lang="en-US" altLang="zh-CN" sz="2400" dirty="0" smtClean="0"/>
              <a:t>bias</a:t>
            </a:r>
            <a:r>
              <a:rPr lang="zh-CN" altLang="en-US" sz="2400" dirty="0" smtClean="0"/>
              <a:t>特征训练的</a:t>
            </a:r>
            <a:r>
              <a:rPr lang="en-US" altLang="zh-CN" sz="2400" dirty="0" smtClean="0"/>
              <a:t>CTR</a:t>
            </a:r>
            <a:r>
              <a:rPr lang="zh-CN" altLang="en-US" sz="2400" dirty="0" smtClean="0"/>
              <a:t>模型：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EC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baseline="-25000" dirty="0" err="1" smtClean="0">
                <a:latin typeface="Times New Roman" pitchFamily="18" charset="0"/>
                <a:cs typeface="Times New Roman" pitchFamily="18" charset="0"/>
              </a:rPr>
              <a:t>bias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a,u,c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归一化点击率</a:t>
            </a:r>
            <a:endParaRPr lang="en-US" altLang="zh-CN" sz="2800" dirty="0" smtClean="0"/>
          </a:p>
          <a:p>
            <a:pPr lvl="1">
              <a:lnSpc>
                <a:spcPct val="90000"/>
              </a:lnSpc>
              <a:buNone/>
            </a:pPr>
            <a:endParaRPr lang="en-US" altLang="zh-CN" sz="24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4302" y="1340768"/>
            <a:ext cx="18002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84502" y="2348880"/>
            <a:ext cx="578941" cy="57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784302" y="1556792"/>
            <a:ext cx="180020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784302" y="1988840"/>
            <a:ext cx="288032" cy="122413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84302" y="3212976"/>
            <a:ext cx="288032" cy="1800200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72334" y="2132855"/>
            <a:ext cx="792088" cy="336225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72334" y="3717032"/>
            <a:ext cx="1512168" cy="202298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72334" y="4810878"/>
            <a:ext cx="1512168" cy="202298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72334" y="5656484"/>
            <a:ext cx="1512168" cy="220787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784302" y="5013176"/>
            <a:ext cx="288032" cy="86409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84502" y="2348880"/>
            <a:ext cx="576064" cy="576064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7872534" y="2636912"/>
            <a:ext cx="648072" cy="136815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7008438" y="4005064"/>
            <a:ext cx="1512168" cy="172819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6504382" y="2348880"/>
            <a:ext cx="2016224" cy="1656184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590890" y="3933056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是同样有效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的展示么？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66594" name="Object 2"/>
          <p:cNvGraphicFramePr>
            <a:graphicFrameLocks noChangeAspect="1"/>
          </p:cNvGraphicFramePr>
          <p:nvPr/>
        </p:nvGraphicFramePr>
        <p:xfrm>
          <a:off x="1011238" y="5286375"/>
          <a:ext cx="41402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74" name="Equation" r:id="rId5" imgW="2209680" imgH="533160" progId="Equation.3">
                  <p:embed/>
                </p:oleObj>
              </mc:Choice>
              <mc:Fallback>
                <p:oleObj name="Equation" r:id="rId5" imgW="220968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5286375"/>
                        <a:ext cx="4140200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9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8475" y="454249"/>
            <a:ext cx="8066088" cy="598487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在线广告常见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bias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特征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4833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1" y="1285860"/>
            <a:ext cx="8355041" cy="465943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 smtClean="0"/>
              <a:t>广告位位置</a:t>
            </a:r>
            <a:endParaRPr lang="en-US" altLang="zh-CN" sz="2800" dirty="0" smtClean="0"/>
          </a:p>
          <a:p>
            <a:pPr lvl="1">
              <a:lnSpc>
                <a:spcPct val="90000"/>
              </a:lnSpc>
            </a:pPr>
            <a:r>
              <a:rPr lang="zh-CN" altLang="en-US" sz="2400" dirty="0" smtClean="0"/>
              <a:t>搜索广告：</a:t>
            </a:r>
            <a:r>
              <a:rPr lang="en-US" altLang="zh-CN" sz="2400" dirty="0" smtClean="0"/>
              <a:t>North 1, North 2, …, East 1, East 2, …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 smtClean="0"/>
              <a:t>显示广告：相对页面的</a:t>
            </a:r>
            <a:r>
              <a:rPr lang="en-US" altLang="zh-CN" sz="2400" dirty="0" smtClean="0"/>
              <a:t>(x, y)</a:t>
            </a:r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广告位尺寸</a:t>
            </a:r>
            <a:endParaRPr lang="en-US" altLang="zh-CN" sz="2800" dirty="0" smtClean="0"/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广告位类型</a:t>
            </a:r>
            <a:endParaRPr lang="en-US" altLang="zh-CN" sz="2800" dirty="0" smtClean="0"/>
          </a:p>
          <a:p>
            <a:pPr lvl="1">
              <a:lnSpc>
                <a:spcPct val="90000"/>
              </a:lnSpc>
            </a:pPr>
            <a:r>
              <a:rPr lang="zh-CN" altLang="en-US" sz="2400" dirty="0" smtClean="0"/>
              <a:t>门户首页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频道首页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内容页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客户端</a:t>
            </a:r>
            <a:r>
              <a:rPr lang="en-US" altLang="zh-CN" sz="2400" dirty="0" smtClean="0"/>
              <a:t>, …</a:t>
            </a:r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创意类型</a:t>
            </a:r>
            <a:endParaRPr lang="en-US" altLang="zh-CN" sz="2800" dirty="0" smtClean="0"/>
          </a:p>
          <a:p>
            <a:pPr lvl="1">
              <a:lnSpc>
                <a:spcPct val="90000"/>
              </a:lnSpc>
            </a:pPr>
            <a:r>
              <a:rPr lang="zh-CN" altLang="en-US" sz="2400" dirty="0" smtClean="0"/>
              <a:t>图片</a:t>
            </a:r>
            <a:r>
              <a:rPr lang="en-US" altLang="zh-CN" sz="2400" dirty="0" smtClean="0"/>
              <a:t>, flash, </a:t>
            </a:r>
            <a:r>
              <a:rPr lang="zh-CN" altLang="en-US" sz="2400" dirty="0" smtClean="0"/>
              <a:t>富媒体</a:t>
            </a:r>
            <a:r>
              <a:rPr lang="en-US" altLang="zh-CN" sz="2400" dirty="0" smtClean="0"/>
              <a:t>, …</a:t>
            </a:r>
            <a:endParaRPr lang="zh-CN" altLang="en-US" sz="2400" dirty="0" smtClean="0"/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操作系统和浏览器</a:t>
            </a:r>
            <a:endParaRPr lang="en-US" altLang="zh-CN" sz="2800" dirty="0" smtClean="0"/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日期和时间</a:t>
            </a:r>
          </a:p>
          <a:p>
            <a:pPr lvl="1">
              <a:lnSpc>
                <a:spcPct val="90000"/>
              </a:lnSpc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1646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点击反馈的平滑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4608512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zh-CN" altLang="en-US" sz="2400" dirty="0" smtClean="0"/>
              <a:t>问题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在数据稀疏的情况下较稳健地估计</a:t>
            </a:r>
            <a:r>
              <a:rPr lang="en-US" altLang="zh-CN" sz="2400" dirty="0" smtClean="0"/>
              <a:t>CTR</a:t>
            </a:r>
            <a:r>
              <a:rPr lang="zh-CN" altLang="en-US" sz="2400" dirty="0" smtClean="0"/>
              <a:t>或</a:t>
            </a:r>
            <a:r>
              <a:rPr lang="en-US" altLang="zh-CN" sz="2400" dirty="0" smtClean="0"/>
              <a:t>COEC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zh-CN" altLang="en-US" sz="2400" dirty="0" smtClean="0"/>
              <a:t>经验贝叶斯方案</a:t>
            </a:r>
            <a:endParaRPr lang="en-US" altLang="zh-CN" sz="2400" dirty="0" smtClean="0"/>
          </a:p>
          <a:p>
            <a:pPr marL="742950" lvl="2" indent="-342900"/>
            <a:r>
              <a:rPr lang="zh-CN" altLang="en-US" sz="2000" dirty="0" smtClean="0"/>
              <a:t>点击产生概率模型</a:t>
            </a:r>
            <a:r>
              <a:rPr lang="en-US" altLang="zh-CN" sz="2000" dirty="0" smtClean="0"/>
              <a:t>(Binomial</a:t>
            </a:r>
            <a:r>
              <a:rPr lang="zh-CN" altLang="en-US" sz="2000" dirty="0" smtClean="0"/>
              <a:t>分布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其中   为点击率</a:t>
            </a:r>
            <a:r>
              <a:rPr lang="en-US" altLang="zh-CN" sz="2000" dirty="0" smtClean="0"/>
              <a:t>):</a:t>
            </a:r>
          </a:p>
          <a:p>
            <a:pPr marL="742950" lvl="2" indent="-342900"/>
            <a:endParaRPr lang="en-US" altLang="zh-CN" sz="2000" dirty="0" smtClean="0"/>
          </a:p>
          <a:p>
            <a:pPr marL="742950" lvl="2" indent="-342900"/>
            <a:r>
              <a:rPr lang="zh-CN" altLang="en-US" sz="2000" dirty="0" smtClean="0"/>
              <a:t>视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   为随机变量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采用</a:t>
            </a:r>
            <a:r>
              <a:rPr lang="en-US" altLang="zh-CN" sz="2000" dirty="0" smtClean="0"/>
              <a:t>Beta</a:t>
            </a:r>
            <a:r>
              <a:rPr lang="zh-CN" altLang="en-US" sz="2000" dirty="0" smtClean="0"/>
              <a:t>分布共轭先验进行</a:t>
            </a:r>
            <a:r>
              <a:rPr lang="en-US" altLang="zh-CN" sz="2000" dirty="0" smtClean="0"/>
              <a:t>regularization:</a:t>
            </a:r>
          </a:p>
          <a:p>
            <a:pPr marL="742950" lvl="2" indent="-342900"/>
            <a:endParaRPr lang="en-US" altLang="zh-CN" sz="2000" dirty="0" smtClean="0"/>
          </a:p>
          <a:p>
            <a:pPr marL="742950" lvl="2" indent="-342900"/>
            <a:endParaRPr lang="en-US" altLang="zh-CN" sz="2000" dirty="0" smtClean="0"/>
          </a:p>
          <a:p>
            <a:pPr marL="742950" lvl="2" indent="-342900"/>
            <a:endParaRPr lang="en-US" altLang="zh-CN" sz="2000" dirty="0" smtClean="0"/>
          </a:p>
          <a:p>
            <a:pPr marL="742950" lvl="2" indent="-342900"/>
            <a:endParaRPr lang="en-US" altLang="zh-CN" sz="2000" dirty="0" smtClean="0"/>
          </a:p>
          <a:p>
            <a:pPr marL="742950" lvl="2" indent="-342900"/>
            <a:endParaRPr lang="en-US" altLang="zh-CN" sz="2000" dirty="0" smtClean="0"/>
          </a:p>
          <a:p>
            <a:pPr marL="742950" lvl="2" indent="-342900"/>
            <a:endParaRPr lang="en-US" altLang="zh-CN" sz="1600" dirty="0" smtClean="0"/>
          </a:p>
          <a:p>
            <a:pPr marL="742950" lvl="2" indent="-342900"/>
            <a:r>
              <a:rPr lang="zh-CN" altLang="en-US" sz="2000" dirty="0" smtClean="0"/>
              <a:t>生成模型图示意</a:t>
            </a:r>
            <a:r>
              <a:rPr lang="en-US" altLang="zh-CN" sz="2000" dirty="0" smtClean="0"/>
              <a:t>: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3143240" y="2285992"/>
          <a:ext cx="24098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034" name="Equation" r:id="rId3" imgW="1371600" imgH="228600" progId="Equation.3">
                  <p:embed/>
                </p:oleObj>
              </mc:Choice>
              <mc:Fallback>
                <p:oleObj name="Equation" r:id="rId3" imgW="1371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40" y="2285992"/>
                        <a:ext cx="2409825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6"/>
          <p:cNvGraphicFramePr>
            <a:graphicFrameLocks noChangeAspect="1"/>
          </p:cNvGraphicFramePr>
          <p:nvPr/>
        </p:nvGraphicFramePr>
        <p:xfrm>
          <a:off x="1819778" y="3034232"/>
          <a:ext cx="59801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035" name="Equation" r:id="rId5" imgW="3403440" imgH="419040" progId="Equation.3">
                  <p:embed/>
                </p:oleObj>
              </mc:Choice>
              <mc:Fallback>
                <p:oleObj name="Equation" r:id="rId5" imgW="34034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778" y="3034232"/>
                        <a:ext cx="5980113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7"/>
          <p:cNvGraphicFramePr>
            <a:graphicFrameLocks noChangeAspect="1"/>
          </p:cNvGraphicFramePr>
          <p:nvPr/>
        </p:nvGraphicFramePr>
        <p:xfrm>
          <a:off x="5595162" y="2000240"/>
          <a:ext cx="290018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036" name="公式" r:id="rId7" imgW="152280" imgH="164880" progId="Equation.3">
                  <p:embed/>
                </p:oleObj>
              </mc:Choice>
              <mc:Fallback>
                <p:oleObj name="公式" r:id="rId7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162" y="2000240"/>
                        <a:ext cx="290018" cy="31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椭圆 23"/>
          <p:cNvSpPr/>
          <p:nvPr/>
        </p:nvSpPr>
        <p:spPr>
          <a:xfrm>
            <a:off x="3571868" y="5470208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29190" y="5470208"/>
            <a:ext cx="428628" cy="4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86512" y="5470208"/>
            <a:ext cx="428628" cy="4286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24" idx="6"/>
            <a:endCxn id="25" idx="2"/>
          </p:cNvCxnSpPr>
          <p:nvPr/>
        </p:nvCxnSpPr>
        <p:spPr>
          <a:xfrm>
            <a:off x="4000496" y="5684522"/>
            <a:ext cx="928694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5" idx="6"/>
            <a:endCxn id="26" idx="2"/>
          </p:cNvCxnSpPr>
          <p:nvPr/>
        </p:nvCxnSpPr>
        <p:spPr>
          <a:xfrm>
            <a:off x="5357818" y="5684522"/>
            <a:ext cx="928694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1"/>
          <p:cNvGraphicFramePr>
            <a:graphicFrameLocks noChangeAspect="1"/>
          </p:cNvGraphicFramePr>
          <p:nvPr/>
        </p:nvGraphicFramePr>
        <p:xfrm>
          <a:off x="3657608" y="5502280"/>
          <a:ext cx="2825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037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8" y="5502280"/>
                        <a:ext cx="2825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4929190" y="5426080"/>
          <a:ext cx="42386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038" name="Equation" r:id="rId11" imgW="190440" imgH="228600" progId="Equation.3">
                  <p:embed/>
                </p:oleObj>
              </mc:Choice>
              <mc:Fallback>
                <p:oleObj name="Equation" r:id="rId11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5426080"/>
                        <a:ext cx="423863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"/>
          <p:cNvGraphicFramePr>
            <a:graphicFrameLocks noChangeAspect="1"/>
          </p:cNvGraphicFramePr>
          <p:nvPr/>
        </p:nvGraphicFramePr>
        <p:xfrm>
          <a:off x="6265874" y="5424492"/>
          <a:ext cx="4794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039" name="Equation" r:id="rId13" imgW="215640" imgH="228600" progId="Equation.3">
                  <p:embed/>
                </p:oleObj>
              </mc:Choice>
              <mc:Fallback>
                <p:oleObj name="Equation" r:id="rId13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5874" y="5424492"/>
                        <a:ext cx="479425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6000760" y="5327332"/>
            <a:ext cx="1071570" cy="8163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6" name="Object 6"/>
          <p:cNvGraphicFramePr>
            <a:graphicFrameLocks noChangeAspect="1"/>
          </p:cNvGraphicFramePr>
          <p:nvPr/>
        </p:nvGraphicFramePr>
        <p:xfrm>
          <a:off x="6600837" y="5707067"/>
          <a:ext cx="4826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040" name="Equation" r:id="rId15" imgW="215640" imgH="228600" progId="Equation.3">
                  <p:embed/>
                </p:oleObj>
              </mc:Choice>
              <mc:Fallback>
                <p:oleObj name="Equation" r:id="rId15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37" y="5707067"/>
                        <a:ext cx="482600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/>
          <p:cNvSpPr/>
          <p:nvPr/>
        </p:nvSpPr>
        <p:spPr>
          <a:xfrm>
            <a:off x="4429124" y="5214950"/>
            <a:ext cx="3071834" cy="1071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Object 7"/>
          <p:cNvGraphicFramePr>
            <a:graphicFrameLocks noChangeAspect="1"/>
          </p:cNvGraphicFramePr>
          <p:nvPr/>
        </p:nvGraphicFramePr>
        <p:xfrm>
          <a:off x="7072330" y="5930920"/>
          <a:ext cx="368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041" name="Equation" r:id="rId17" imgW="164880" imgH="164880" progId="Equation.3">
                  <p:embed/>
                </p:oleObj>
              </mc:Choice>
              <mc:Fallback>
                <p:oleObj name="Equation" r:id="rId17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30" y="5930920"/>
                        <a:ext cx="3683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35" name="Object 19"/>
          <p:cNvGraphicFramePr>
            <a:graphicFrameLocks noChangeAspect="1"/>
          </p:cNvGraphicFramePr>
          <p:nvPr/>
        </p:nvGraphicFramePr>
        <p:xfrm>
          <a:off x="1541110" y="2741916"/>
          <a:ext cx="28892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042" name="公式" r:id="rId19" imgW="152280" imgH="164880" progId="Equation.3">
                  <p:embed/>
                </p:oleObj>
              </mc:Choice>
              <mc:Fallback>
                <p:oleObj name="公式" r:id="rId19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110" y="2741916"/>
                        <a:ext cx="288925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2037" name="Picture 21" descr="E:\My Papers\Drafts\Tutorial 2009.6.22\beta.JPG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857224" y="3786190"/>
            <a:ext cx="7498261" cy="1357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01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经验贝叶斯解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14366" y="1214422"/>
            <a:ext cx="8229600" cy="5000660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altLang="zh-CN" dirty="0" smtClean="0"/>
              <a:t>E-step:</a:t>
            </a:r>
          </a:p>
          <a:p>
            <a:pPr marL="342900" lvl="1" indent="-342900">
              <a:buFont typeface="Arial" charset="0"/>
              <a:buChar char="•"/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en-US" altLang="zh-CN" dirty="0" smtClean="0"/>
              <a:t>M-step:</a:t>
            </a:r>
          </a:p>
          <a:p>
            <a:pPr marL="342900" lvl="1" indent="-342900">
              <a:buFont typeface="Arial" charset="0"/>
              <a:buChar char="•"/>
            </a:pPr>
            <a:endParaRPr lang="en-US" altLang="zh-CN" sz="2200" dirty="0" smtClean="0">
              <a:solidFill>
                <a:schemeClr val="tx1"/>
              </a:solidFill>
            </a:endParaRPr>
          </a:p>
          <a:p>
            <a:pPr marL="342900" lvl="1" indent="-342900">
              <a:buNone/>
            </a:pPr>
            <a:endParaRPr lang="en-US" altLang="zh-CN" sz="2600" dirty="0" smtClean="0"/>
          </a:p>
          <a:p>
            <a:pPr marL="342900" lvl="1" indent="-342900">
              <a:buFont typeface="Arial" charset="0"/>
              <a:buChar char="•"/>
            </a:pPr>
            <a:r>
              <a:rPr lang="zh-CN" altLang="en-US" dirty="0" smtClean="0"/>
              <a:t>点击率的平滑通常在每个维度组合上分别进行</a:t>
            </a:r>
            <a:endParaRPr lang="en-US" altLang="zh-CN" dirty="0" smtClean="0"/>
          </a:p>
          <a:p>
            <a:pPr marL="342900" lvl="1" indent="-342900">
              <a:buFont typeface="Arial" charset="0"/>
              <a:buChar char="•"/>
            </a:pPr>
            <a:r>
              <a:rPr lang="zh-CN" altLang="en-US" dirty="0" smtClean="0"/>
              <a:t>物理意义：</a:t>
            </a:r>
            <a:endParaRPr lang="en-US" altLang="zh-CN" dirty="0" smtClean="0"/>
          </a:p>
          <a:p>
            <a:pPr marL="742950" lvl="2" indent="-342900">
              <a:buFont typeface="Arial" charset="0"/>
              <a:buChar char="•"/>
            </a:pPr>
            <a:r>
              <a:rPr lang="zh-CN" altLang="en-US" dirty="0" smtClean="0"/>
              <a:t>数据不足时，更依赖于相应维度组合的点击率先验值</a:t>
            </a:r>
            <a:endParaRPr lang="en-US" altLang="zh-CN" dirty="0" smtClean="0"/>
          </a:p>
          <a:p>
            <a:pPr marL="742950" lvl="2" indent="-342900">
              <a:buFont typeface="Arial" charset="0"/>
              <a:buChar char="•"/>
            </a:pPr>
            <a:r>
              <a:rPr lang="zh-CN" altLang="en-US" dirty="0" smtClean="0"/>
              <a:t>维度组合内的点击率分散程度对先验值的作用有影响</a:t>
            </a:r>
            <a:endParaRPr lang="en-US" altLang="zh-CN" dirty="0" smtClean="0"/>
          </a:p>
          <a:p>
            <a:pPr marL="342900" lvl="1" indent="-342900">
              <a:buFont typeface="Arial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思考：对</a:t>
            </a:r>
            <a:r>
              <a:rPr lang="en-US" altLang="zh-CN" sz="2800" dirty="0" smtClean="0">
                <a:solidFill>
                  <a:schemeClr val="tx1"/>
                </a:solidFill>
              </a:rPr>
              <a:t>COEC</a:t>
            </a:r>
            <a:r>
              <a:rPr lang="zh-CN" altLang="en-US" sz="2800" dirty="0" smtClean="0">
                <a:solidFill>
                  <a:schemeClr val="tx1"/>
                </a:solidFill>
              </a:rPr>
              <a:t>的平滑可以采用什么模型？</a:t>
            </a:r>
            <a:endParaRPr lang="en-US" altLang="zh-CN" sz="2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23941" name="Object 5"/>
          <p:cNvGraphicFramePr>
            <a:graphicFrameLocks noChangeAspect="1"/>
          </p:cNvGraphicFramePr>
          <p:nvPr/>
        </p:nvGraphicFramePr>
        <p:xfrm>
          <a:off x="2333324" y="1256631"/>
          <a:ext cx="6215106" cy="600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978" name="Equation" r:id="rId3" imgW="3022560" imgH="291960" progId="Equation.3">
                  <p:embed/>
                </p:oleObj>
              </mc:Choice>
              <mc:Fallback>
                <p:oleObj name="Equation" r:id="rId3" imgW="30225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324" y="1256631"/>
                        <a:ext cx="6215106" cy="6007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43" name="Object 7"/>
          <p:cNvGraphicFramePr>
            <a:graphicFrameLocks noChangeAspect="1"/>
          </p:cNvGraphicFramePr>
          <p:nvPr/>
        </p:nvGraphicFramePr>
        <p:xfrm>
          <a:off x="2190448" y="1857364"/>
          <a:ext cx="6572296" cy="753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979" name="Equation" r:id="rId5" imgW="3429000" imgH="393480" progId="Equation.3">
                  <p:embed/>
                </p:oleObj>
              </mc:Choice>
              <mc:Fallback>
                <p:oleObj name="Equation" r:id="rId5" imgW="3429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448" y="1857364"/>
                        <a:ext cx="6572296" cy="7535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44" name="Object 8"/>
          <p:cNvGraphicFramePr>
            <a:graphicFrameLocks noChangeAspect="1"/>
          </p:cNvGraphicFramePr>
          <p:nvPr/>
        </p:nvGraphicFramePr>
        <p:xfrm>
          <a:off x="2203164" y="2571744"/>
          <a:ext cx="65468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980" name="Equation" r:id="rId7" imgW="3416040" imgH="393480" progId="Equation.3">
                  <p:embed/>
                </p:oleObj>
              </mc:Choice>
              <mc:Fallback>
                <p:oleObj name="Equation" r:id="rId7" imgW="3416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164" y="2571744"/>
                        <a:ext cx="6546850" cy="754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921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274638"/>
            <a:ext cx="8229600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评测指标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– PR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曲线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460" name="Picture 4" descr="C:\Users\ADMINI~1\AppData\Local\Temp\Rar$DR12.928\pr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160843"/>
            <a:ext cx="6357982" cy="4768487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3857620" y="6072206"/>
            <a:ext cx="17859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PR curve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7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274638"/>
            <a:ext cx="8229600" cy="93978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评测指标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– AUC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214422"/>
            <a:ext cx="6381795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4000496" y="614364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ROC curve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572132" y="4286256"/>
            <a:ext cx="840417" cy="46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AUC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11" idx="2"/>
          </p:cNvCxnSpPr>
          <p:nvPr/>
        </p:nvCxnSpPr>
        <p:spPr>
          <a:xfrm rot="5400000">
            <a:off x="5836094" y="4778082"/>
            <a:ext cx="180318" cy="1321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188640"/>
            <a:ext cx="8229600" cy="939784"/>
          </a:xfrm>
        </p:spPr>
        <p:txBody>
          <a:bodyPr anchor="b"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探索与利用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E&amp;E)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357158" y="1285860"/>
            <a:ext cx="8358246" cy="5017190"/>
          </a:xfrm>
        </p:spPr>
        <p:txBody>
          <a:bodyPr/>
          <a:lstStyle/>
          <a:p>
            <a:pPr eaLnBrk="1" hangingPunct="1"/>
            <a:r>
              <a:rPr lang="zh-CN" altLang="en-US" sz="2600" dirty="0" smtClean="0">
                <a:solidFill>
                  <a:schemeClr val="tx1"/>
                </a:solidFill>
              </a:rPr>
              <a:t>问题</a:t>
            </a:r>
            <a:endParaRPr lang="en-US" altLang="zh-CN" sz="26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200" dirty="0" smtClean="0"/>
              <a:t>为长尾的</a:t>
            </a:r>
            <a:r>
              <a:rPr lang="en-US" altLang="zh-CN" sz="2200" dirty="0" smtClean="0"/>
              <a:t>(</a:t>
            </a:r>
            <a:r>
              <a:rPr lang="en-US" altLang="zh-CN" sz="2200" i="1" dirty="0" smtClean="0">
                <a:latin typeface="Times New Roman" pitchFamily="18" charset="0"/>
                <a:cs typeface="Times New Roman" pitchFamily="18" charset="0"/>
              </a:rPr>
              <a:t>a, u,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200" dirty="0" smtClean="0"/>
              <a:t>)</a:t>
            </a:r>
            <a:r>
              <a:rPr lang="zh-CN" altLang="en-US" sz="2200" dirty="0" smtClean="0"/>
              <a:t>组合创造合适的展示机会以积累统计量，从而更准确地估计其</a:t>
            </a:r>
            <a:r>
              <a:rPr lang="en-US" altLang="zh-CN" sz="2200" dirty="0" smtClean="0"/>
              <a:t>CTR</a:t>
            </a:r>
          </a:p>
          <a:p>
            <a:pPr lvl="1"/>
            <a:r>
              <a:rPr lang="zh-CN" altLang="en-US" sz="2200" dirty="0" smtClean="0"/>
              <a:t>提升整体的广告收入，即需要严格控制探索的量和有效性</a:t>
            </a:r>
            <a:endParaRPr lang="en-US" altLang="zh-CN" sz="2200" dirty="0" smtClean="0"/>
          </a:p>
          <a:p>
            <a:pPr eaLnBrk="1" hangingPunct="1"/>
            <a:r>
              <a:rPr lang="zh-CN" altLang="en-US" sz="2600" dirty="0" smtClean="0"/>
              <a:t>方法思路</a:t>
            </a:r>
            <a:endParaRPr lang="en-US" altLang="zh-CN" sz="2600" dirty="0" smtClean="0"/>
          </a:p>
          <a:p>
            <a:pPr lvl="1" eaLnBrk="1" hangingPunct="1"/>
            <a:r>
              <a:rPr lang="zh-CN" altLang="en-US" sz="2200" dirty="0" smtClean="0"/>
              <a:t>通常描述为</a:t>
            </a:r>
            <a:r>
              <a:rPr lang="en-US" altLang="zh-CN" sz="2200" dirty="0" smtClean="0"/>
              <a:t>Multi-arm Bandit (MAB) </a:t>
            </a:r>
            <a:r>
              <a:rPr lang="zh-CN" altLang="en-US" sz="2200" dirty="0" smtClean="0"/>
              <a:t>问题</a:t>
            </a:r>
            <a:endParaRPr lang="en-US" altLang="zh-CN" sz="2200" dirty="0" smtClean="0"/>
          </a:p>
          <a:p>
            <a:pPr lvl="2" eaLnBrk="1" hangingPunct="1"/>
            <a:r>
              <a:rPr lang="zh-CN" altLang="en-US" sz="1800" dirty="0" smtClean="0"/>
              <a:t>有限个</a:t>
            </a:r>
            <a:r>
              <a:rPr lang="en-US" altLang="zh-CN" sz="1800" dirty="0" smtClean="0"/>
              <a:t>arms(</a:t>
            </a:r>
            <a:r>
              <a:rPr lang="zh-CN" altLang="en-US" sz="1800" dirty="0" smtClean="0"/>
              <a:t>或称收益提供者</a:t>
            </a:r>
            <a:r>
              <a:rPr lang="en-US" altLang="zh-CN" sz="1800" dirty="0" smtClean="0"/>
              <a:t>)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每个有确定有限的期望收益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E(</a:t>
            </a:r>
            <a:r>
              <a:rPr lang="en-US" altLang="zh-CN" sz="2000" i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t,a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 eaLnBrk="1" hangingPunct="1"/>
            <a:r>
              <a:rPr lang="zh-CN" altLang="en-US" sz="1800" dirty="0" smtClean="0"/>
              <a:t>在每个时刻</a:t>
            </a:r>
            <a:r>
              <a:rPr lang="en-US" altLang="zh-CN" sz="1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我们必须从</a:t>
            </a:r>
            <a:r>
              <a:rPr lang="en-US" altLang="zh-CN" sz="1800" dirty="0" smtClean="0"/>
              <a:t>arms</a:t>
            </a:r>
            <a:r>
              <a:rPr lang="zh-CN" altLang="en-US" sz="1800" dirty="0" smtClean="0"/>
              <a:t>中选择一个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最终目标是优化整体收益</a:t>
            </a:r>
            <a:endParaRPr lang="en-US" altLang="zh-CN" sz="2200" dirty="0" smtClean="0"/>
          </a:p>
          <a:p>
            <a:pPr lvl="1" eaLnBrk="1" hangingPunct="1"/>
            <a:r>
              <a:rPr lang="zh-CN" altLang="en-US" sz="2200" dirty="0" smtClean="0"/>
              <a:t>基本方法为</a:t>
            </a:r>
            <a:r>
              <a:rPr lang="el-GR" altLang="zh-CN" sz="2200" i="1" dirty="0" smtClean="0"/>
              <a:t>ε</a:t>
            </a:r>
            <a:r>
              <a:rPr lang="en-US" altLang="zh-CN" sz="2200" dirty="0" smtClean="0"/>
              <a:t>–greedy: </a:t>
            </a:r>
            <a:r>
              <a:rPr lang="zh-CN" altLang="en-US" sz="2200" dirty="0" smtClean="0"/>
              <a:t>将</a:t>
            </a:r>
            <a:r>
              <a:rPr lang="el-GR" altLang="zh-CN" sz="2200" i="1" dirty="0" smtClean="0"/>
              <a:t>ε </a:t>
            </a:r>
            <a:r>
              <a:rPr lang="zh-CN" altLang="en-US" sz="2200" dirty="0" smtClean="0"/>
              <a:t>比例的小部分流量用于随机探索</a:t>
            </a:r>
            <a:endParaRPr lang="en-US" altLang="zh-CN" sz="2200" dirty="0" smtClean="0"/>
          </a:p>
          <a:p>
            <a:pPr eaLnBrk="1" hangingPunct="1"/>
            <a:r>
              <a:rPr lang="zh-CN" altLang="en-US" sz="2600" dirty="0" smtClean="0"/>
              <a:t>广告问题中的主要挑战</a:t>
            </a:r>
            <a:endParaRPr lang="en-US" altLang="zh-CN" sz="2600" dirty="0" smtClean="0"/>
          </a:p>
          <a:p>
            <a:pPr lvl="1"/>
            <a:r>
              <a:rPr lang="zh-CN" altLang="en-US" sz="2200" dirty="0" smtClean="0"/>
              <a:t>海量的组合空间需要被探索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各个</a:t>
            </a:r>
            <a:r>
              <a:rPr lang="en-US" altLang="zh-CN" sz="2200" dirty="0" smtClean="0"/>
              <a:t>arm</a:t>
            </a:r>
            <a:r>
              <a:rPr lang="zh-CN" altLang="en-US" sz="2200" dirty="0" smtClean="0"/>
              <a:t>的期望收益是动态变化的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185294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8229600" cy="1143000"/>
          </a:xfrm>
        </p:spPr>
        <p:txBody>
          <a:bodyPr/>
          <a:lstStyle/>
          <a:p>
            <a:pPr algn="l"/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5984" y="1214422"/>
            <a:ext cx="6715172" cy="2071702"/>
          </a:xfrm>
        </p:spPr>
        <p:txBody>
          <a:bodyPr/>
          <a:lstStyle/>
          <a:p>
            <a:r>
              <a:rPr lang="en-US" altLang="zh-CN" sz="2000" dirty="0" smtClean="0"/>
              <a:t>Interactive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Advertising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Bureau</a:t>
            </a:r>
          </a:p>
          <a:p>
            <a:r>
              <a:rPr lang="zh-CN" altLang="en-US" sz="2000" dirty="0" smtClean="0"/>
              <a:t>在线广告供给方的行业协会，推动数字化市场营销行业的发展</a:t>
            </a:r>
            <a:endParaRPr lang="en-US" altLang="zh-CN" sz="2000" dirty="0" smtClean="0"/>
          </a:p>
          <a:p>
            <a:r>
              <a:rPr lang="zh-CN" altLang="en-US" sz="2000" dirty="0" smtClean="0"/>
              <a:t>制定市场效果衡量标准和在线广告创意的标准</a:t>
            </a:r>
            <a:endParaRPr lang="en-US" altLang="zh-CN" sz="2000" dirty="0" smtClean="0"/>
          </a:p>
          <a:p>
            <a:r>
              <a:rPr lang="zh-CN" altLang="en-US" sz="2000" dirty="0" smtClean="0"/>
              <a:t>会员</a:t>
            </a:r>
            <a:r>
              <a:rPr lang="en-US" altLang="zh-CN" sz="2000" dirty="0" smtClean="0"/>
              <a:t>: Google, Yahoo, Microsoft, </a:t>
            </a:r>
            <a:r>
              <a:rPr lang="en-US" altLang="zh-CN" sz="2000" dirty="0" err="1" smtClean="0"/>
              <a:t>Facebook</a:t>
            </a:r>
            <a:r>
              <a:rPr lang="zh-CN" altLang="en-US" sz="2000" dirty="0" smtClean="0"/>
              <a:t>等</a:t>
            </a:r>
            <a:endParaRPr lang="en-US" altLang="zh-CN" sz="2000" dirty="0" smtClean="0"/>
          </a:p>
        </p:txBody>
      </p:sp>
      <p:pic>
        <p:nvPicPr>
          <p:cNvPr id="101378" name="Picture 2" descr="C:\Users\pengliubj8588\Desktop\new-iab-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14488"/>
            <a:ext cx="1752600" cy="904875"/>
          </a:xfrm>
          <a:prstGeom prst="rect">
            <a:avLst/>
          </a:prstGeom>
          <a:noFill/>
        </p:spPr>
      </p:pic>
      <p:pic>
        <p:nvPicPr>
          <p:cNvPr id="473090" name="Picture 2" descr="C:\Users\pengliubj8588\Desktop\AAAALog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571876"/>
            <a:ext cx="2667019" cy="857256"/>
          </a:xfrm>
          <a:prstGeom prst="rect">
            <a:avLst/>
          </a:prstGeom>
          <a:noFill/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214546" y="3143248"/>
            <a:ext cx="671517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American Association of Advertising Agencie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</a:t>
            </a:r>
            <a:endParaRPr 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主要的协议是关于广告代理费用的收取约定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(17.65%)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，以避免恶意竞争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主要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集中在创意和客户服务，在线业务是一部分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会员：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Ogilvy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Mather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J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WT, 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McCann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sz="2000" dirty="0" err="1" smtClean="0">
                <a:latin typeface="微软雅黑" pitchFamily="34" charset="-122"/>
                <a:ea typeface="微软雅黑" pitchFamily="34" charset="-122"/>
              </a:rPr>
              <a:t>Dentsu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等非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4A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会员的大公司但也被列为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4A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公司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285984" y="5429264"/>
            <a:ext cx="671517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Association of </a:t>
            </a:r>
            <a:r>
              <a:rPr lang="en-US" sz="2000" smtClean="0">
                <a:latin typeface="微软雅黑" pitchFamily="34" charset="-122"/>
                <a:ea typeface="微软雅黑" pitchFamily="34" charset="-122"/>
              </a:rPr>
              <a:t>National </a:t>
            </a:r>
            <a:r>
              <a:rPr lang="en-US" sz="2000" smtClean="0"/>
              <a:t>Advertisers</a:t>
            </a:r>
            <a:endParaRPr lang="en-US" sz="2000" dirty="0" smtClean="0"/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主要代表广告需求方的利益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也有媒体和代理会员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会员：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AT&amp;T, P&amp;G, NBA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等</a:t>
            </a:r>
            <a:endParaRPr lang="en-US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251520" y="274638"/>
            <a:ext cx="8229600" cy="939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广告行业协会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rot="10800000">
            <a:off x="214282" y="3071810"/>
            <a:ext cx="8643998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0800000">
            <a:off x="214282" y="5286388"/>
            <a:ext cx="8643998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497" name="Picture 1" descr="C:\Users\pengliubj8588\Desktop\ana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7" y="5357826"/>
            <a:ext cx="1905013" cy="1143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3610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188640"/>
            <a:ext cx="8229600" cy="939784"/>
          </a:xfrm>
        </p:spPr>
        <p:txBody>
          <a:bodyPr anchor="b"/>
          <a:lstStyle/>
          <a:p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E&amp;E 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算法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- UCB</a:t>
            </a: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357158" y="1340768"/>
            <a:ext cx="8358246" cy="466000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solidFill>
                  <a:schemeClr val="tx1"/>
                </a:solidFill>
              </a:rPr>
              <a:t>方法思路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200" dirty="0" smtClean="0"/>
              <a:t>在时间</a:t>
            </a:r>
            <a:r>
              <a:rPr lang="en-US" altLang="zh-CN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通过以往的观测值以及某种概率模型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计算每个</a:t>
            </a:r>
            <a:r>
              <a:rPr lang="en-US" altLang="zh-CN" sz="2200" dirty="0" smtClean="0"/>
              <a:t>arm</a:t>
            </a:r>
            <a:r>
              <a:rPr lang="zh-CN" altLang="en-US" sz="2200" dirty="0" smtClean="0"/>
              <a:t>的期望收益的</a:t>
            </a:r>
            <a:r>
              <a:rPr lang="en-US" altLang="zh-CN" sz="2200" dirty="0" smtClean="0"/>
              <a:t>upper confidence bound (UCB)</a:t>
            </a:r>
            <a:r>
              <a:rPr lang="zh-CN" altLang="en-US" sz="2200" dirty="0" smtClean="0"/>
              <a:t>，并选择</a:t>
            </a:r>
            <a:r>
              <a:rPr lang="en-US" altLang="zh-CN" sz="2200" dirty="0" smtClean="0"/>
              <a:t>UCB</a:t>
            </a:r>
            <a:r>
              <a:rPr lang="zh-CN" altLang="en-US" sz="2200" dirty="0" smtClean="0"/>
              <a:t>最大的</a:t>
            </a:r>
            <a:r>
              <a:rPr lang="en-US" altLang="zh-CN" sz="2200" dirty="0" smtClean="0"/>
              <a:t>arm</a:t>
            </a:r>
          </a:p>
          <a:p>
            <a:pPr lvl="1" eaLnBrk="1" hangingPunct="1"/>
            <a:r>
              <a:rPr lang="zh-CN" altLang="en-US" sz="2200" dirty="0" smtClean="0"/>
              <a:t>我们不可能一直选择非最优的</a:t>
            </a:r>
            <a:r>
              <a:rPr lang="en-US" altLang="zh-CN" sz="2200" dirty="0" smtClean="0"/>
              <a:t>arm, </a:t>
            </a:r>
            <a:r>
              <a:rPr lang="zh-CN" altLang="en-US" sz="2200" dirty="0" smtClean="0"/>
              <a:t>原因是我们选择的此</a:t>
            </a:r>
            <a:r>
              <a:rPr lang="en-US" altLang="zh-CN" sz="2200" dirty="0" smtClean="0"/>
              <a:t>arm</a:t>
            </a:r>
            <a:r>
              <a:rPr lang="zh-CN" altLang="en-US" sz="2200" dirty="0" smtClean="0"/>
              <a:t>次数越多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其</a:t>
            </a:r>
            <a:r>
              <a:rPr lang="en-US" altLang="zh-CN" sz="2200" dirty="0" smtClean="0"/>
              <a:t>UCB</a:t>
            </a:r>
            <a:r>
              <a:rPr lang="zh-CN" altLang="en-US" sz="2200" dirty="0" smtClean="0"/>
              <a:t>就越接近于其期望收益</a:t>
            </a:r>
            <a:endParaRPr lang="en-US" altLang="zh-CN" sz="2200" dirty="0" smtClean="0"/>
          </a:p>
          <a:p>
            <a:pPr eaLnBrk="1" hangingPunct="1"/>
            <a:r>
              <a:rPr lang="zh-CN" altLang="en-US" sz="2800" dirty="0" smtClean="0"/>
              <a:t>具体</a:t>
            </a:r>
            <a:r>
              <a:rPr lang="en-US" altLang="zh-CN" sz="2800" dirty="0" smtClean="0"/>
              <a:t>UCB</a:t>
            </a:r>
            <a:r>
              <a:rPr lang="zh-CN" altLang="en-US" sz="2800" dirty="0" smtClean="0"/>
              <a:t>策略</a:t>
            </a:r>
            <a:endParaRPr lang="en-US" altLang="zh-CN" sz="2800" dirty="0" smtClean="0"/>
          </a:p>
          <a:p>
            <a:pPr lvl="1" eaLnBrk="1" hangingPunct="1"/>
            <a:r>
              <a:rPr lang="el-GR" altLang="zh-CN" sz="2200" i="1" dirty="0" smtClean="0">
                <a:latin typeface="Times New Roman" pitchFamily="18" charset="0"/>
                <a:ea typeface="微软雅黑"/>
                <a:cs typeface="Times New Roman" pitchFamily="18" charset="0"/>
              </a:rPr>
              <a:t>β</a:t>
            </a:r>
            <a:r>
              <a:rPr lang="en-US" altLang="zh-CN" sz="2200" dirty="0" smtClean="0"/>
              <a:t>-UCB</a:t>
            </a:r>
            <a:r>
              <a:rPr lang="zh-CN" altLang="en-US" sz="2200" dirty="0" smtClean="0"/>
              <a:t>策略</a:t>
            </a:r>
            <a:r>
              <a:rPr lang="en-US" altLang="zh-CN" sz="2200" dirty="0" smtClean="0"/>
              <a:t>: </a:t>
            </a:r>
            <a:r>
              <a:rPr lang="zh-CN" altLang="en-US" sz="2200" dirty="0" smtClean="0"/>
              <a:t>依一个很大的概率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我们选择非最优</a:t>
            </a:r>
            <a:r>
              <a:rPr lang="en-US" altLang="zh-CN" sz="2200" dirty="0" smtClean="0"/>
              <a:t>arms</a:t>
            </a:r>
            <a:r>
              <a:rPr lang="zh-CN" altLang="en-US" sz="2200" dirty="0" smtClean="0"/>
              <a:t>的次数存在着一个上界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该上界与总的选择次数无关</a:t>
            </a:r>
            <a:endParaRPr lang="en-US" altLang="zh-CN" sz="2200" dirty="0" smtClean="0"/>
          </a:p>
          <a:p>
            <a:pPr lvl="1" eaLnBrk="1" hangingPunct="1"/>
            <a:r>
              <a:rPr lang="en-US" altLang="zh-CN" sz="2200" dirty="0" smtClean="0"/>
              <a:t>UCB-tuned</a:t>
            </a:r>
            <a:r>
              <a:rPr lang="zh-CN" altLang="en-US" sz="2200" dirty="0" smtClean="0"/>
              <a:t>策略</a:t>
            </a:r>
            <a:r>
              <a:rPr lang="en-US" altLang="zh-CN" sz="2200" dirty="0" smtClean="0"/>
              <a:t>: </a:t>
            </a:r>
            <a:r>
              <a:rPr lang="zh-CN" altLang="en-US" sz="2200" dirty="0" smtClean="0"/>
              <a:t>我们已选择的次数越多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就越可以自信地抛弃不太有前途</a:t>
            </a:r>
            <a:r>
              <a:rPr lang="en-US" altLang="zh-CN" sz="2200" dirty="0" smtClean="0"/>
              <a:t>(</a:t>
            </a:r>
            <a:r>
              <a:rPr lang="zh-CN" altLang="en-US" sz="2200" dirty="0" smtClean="0"/>
              <a:t>但仍有可能最优</a:t>
            </a:r>
            <a:r>
              <a:rPr lang="en-US" altLang="zh-CN" sz="2200" dirty="0" smtClean="0"/>
              <a:t>)</a:t>
            </a:r>
            <a:r>
              <a:rPr lang="zh-CN" altLang="en-US" sz="2200" dirty="0" smtClean="0"/>
              <a:t>的</a:t>
            </a:r>
            <a:r>
              <a:rPr lang="en-US" altLang="zh-CN" sz="2200" dirty="0" smtClean="0"/>
              <a:t>arm.</a:t>
            </a:r>
          </a:p>
        </p:txBody>
      </p:sp>
    </p:spTree>
    <p:extLst>
      <p:ext uri="{BB962C8B-B14F-4D97-AF65-F5344CB8AC3E}">
        <p14:creationId xmlns:p14="http://schemas.microsoft.com/office/powerpoint/2010/main" val="21633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188640"/>
            <a:ext cx="8229600" cy="939784"/>
          </a:xfrm>
        </p:spPr>
        <p:txBody>
          <a:bodyPr anchor="b"/>
          <a:lstStyle/>
          <a:p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E&amp;E 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算法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– Contextual Bandit</a:t>
            </a: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357158" y="1340768"/>
            <a:ext cx="8358246" cy="4660000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问题描述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200" dirty="0" smtClean="0"/>
              <a:t>对每次展示，每个</a:t>
            </a:r>
            <a:r>
              <a:rPr lang="en-US" altLang="zh-CN" sz="2200" dirty="0" smtClean="0"/>
              <a:t>arm(</a:t>
            </a:r>
            <a:r>
              <a:rPr lang="zh-CN" altLang="en-US" sz="2200" dirty="0" smtClean="0"/>
              <a:t>广告</a:t>
            </a:r>
            <a:r>
              <a:rPr lang="en-US" altLang="zh-CN" sz="2200" dirty="0" smtClean="0"/>
              <a:t>)</a:t>
            </a:r>
            <a:r>
              <a:rPr lang="en-US" altLang="zh-CN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200" dirty="0" smtClean="0"/>
              <a:t>有一个对应的特征矢量</a:t>
            </a:r>
            <a:r>
              <a:rPr lang="en-US" altLang="zh-CN" sz="2200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dirty="0" err="1" smtClean="0">
                <a:latin typeface="Times New Roman" pitchFamily="18" charset="0"/>
                <a:cs typeface="Times New Roman" pitchFamily="18" charset="0"/>
              </a:rPr>
              <a:t>u,a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zh-CN" altLang="en-US" sz="2200" dirty="0" smtClean="0">
                <a:latin typeface="Times New Roman" pitchFamily="18" charset="0"/>
                <a:cs typeface="Times New Roman" pitchFamily="18" charset="0"/>
              </a:rPr>
              <a:t>用此特征矢量代替</a:t>
            </a:r>
            <a:r>
              <a:rPr lang="en-US" altLang="zh-CN" sz="2200" dirty="0" smtClean="0">
                <a:cs typeface="Times New Roman" pitchFamily="18" charset="0"/>
              </a:rPr>
              <a:t>arm</a:t>
            </a:r>
            <a:r>
              <a:rPr lang="zh-CN" altLang="en-US" sz="2200" dirty="0" smtClean="0">
                <a:cs typeface="Times New Roman" pitchFamily="18" charset="0"/>
              </a:rPr>
              <a:t>本身进行</a:t>
            </a:r>
            <a:r>
              <a:rPr lang="en-US" altLang="zh-CN" sz="2200" dirty="0" smtClean="0">
                <a:cs typeface="Times New Roman" pitchFamily="18" charset="0"/>
              </a:rPr>
              <a:t>Bandit</a:t>
            </a:r>
            <a:r>
              <a:rPr lang="zh-CN" altLang="en-US" sz="2200" dirty="0" smtClean="0">
                <a:cs typeface="Times New Roman" pitchFamily="18" charset="0"/>
              </a:rPr>
              <a:t>决策</a:t>
            </a:r>
            <a:endParaRPr lang="en-US" altLang="zh-CN" sz="2200" dirty="0" smtClean="0">
              <a:cs typeface="Times New Roman" pitchFamily="18" charset="0"/>
            </a:endParaRPr>
          </a:p>
          <a:p>
            <a:pPr eaLnBrk="1" hangingPunct="1"/>
            <a:r>
              <a:rPr lang="en-US" altLang="zh-CN" sz="2800" dirty="0" err="1" smtClean="0"/>
              <a:t>LinUCB</a:t>
            </a:r>
            <a:endParaRPr lang="en-US" altLang="zh-CN" sz="2800" dirty="0" smtClean="0"/>
          </a:p>
          <a:p>
            <a:pPr lvl="1" eaLnBrk="1" hangingPunct="1"/>
            <a:r>
              <a:rPr lang="en-US" altLang="zh-CN" sz="2400" dirty="0" smtClean="0"/>
              <a:t>Disjoint linear model:</a:t>
            </a:r>
          </a:p>
          <a:p>
            <a:pPr lvl="1" eaLnBrk="1" hangingPunct="1"/>
            <a:r>
              <a:rPr lang="zh-CN" altLang="en-US" sz="2400" dirty="0" smtClean="0"/>
              <a:t>参数</a:t>
            </a:r>
            <a:r>
              <a:rPr lang="en-US" altLang="zh-CN" sz="2400" dirty="0" smtClean="0"/>
              <a:t>(  )</a:t>
            </a:r>
            <a:r>
              <a:rPr lang="zh-CN" altLang="en-US" sz="2400" dirty="0" smtClean="0"/>
              <a:t>的岭回归</a:t>
            </a:r>
            <a:r>
              <a:rPr lang="en-US" altLang="zh-CN" sz="2400" dirty="0" smtClean="0"/>
              <a:t>(Ridge regression)</a:t>
            </a:r>
            <a:r>
              <a:rPr lang="zh-CN" altLang="en-US" sz="2400" dirty="0" smtClean="0"/>
              <a:t>解</a:t>
            </a:r>
            <a:r>
              <a:rPr lang="en-US" altLang="zh-CN" sz="2400" dirty="0" smtClean="0"/>
              <a:t>:</a:t>
            </a:r>
          </a:p>
          <a:p>
            <a:pPr lvl="2" eaLnBrk="1" hangingPunct="1"/>
            <a:endParaRPr lang="en-US" altLang="zh-CN" sz="1600" dirty="0" smtClean="0"/>
          </a:p>
          <a:p>
            <a:pPr lvl="2" eaLnBrk="1" hangingPunct="1"/>
            <a:endParaRPr lang="en-US" altLang="zh-CN" sz="1600" dirty="0" smtClean="0"/>
          </a:p>
          <a:p>
            <a:pPr lvl="2" eaLnBrk="1" hangingPunct="1"/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000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0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0" baseline="-25000" dirty="0" smtClean="0"/>
              <a:t>#</a:t>
            </a:r>
            <a:r>
              <a:rPr lang="zh-CN" altLang="en-US" sz="2000" baseline="-25000" dirty="0" smtClean="0"/>
              <a:t>特征维度</a:t>
            </a:r>
            <a:r>
              <a:rPr lang="en-US" altLang="zh-CN" sz="2000" baseline="-25000" dirty="0" smtClean="0">
                <a:latin typeface="微软雅黑"/>
                <a:ea typeface="微软雅黑"/>
              </a:rPr>
              <a:t>ⅹ#</a:t>
            </a:r>
            <a:r>
              <a:rPr lang="zh-CN" altLang="en-US" sz="2000" baseline="-25000" dirty="0" smtClean="0">
                <a:latin typeface="微软雅黑"/>
                <a:ea typeface="微软雅黑"/>
              </a:rPr>
              <a:t>样本数</a:t>
            </a:r>
            <a:r>
              <a:rPr lang="zh-CN" altLang="en-US" sz="2000" dirty="0" smtClean="0"/>
              <a:t>为观测样本，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 smtClean="0"/>
              <a:t>为回报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广告中是点击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矢量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400" dirty="0" smtClean="0"/>
              <a:t>特征空间内的</a:t>
            </a:r>
            <a:r>
              <a:rPr lang="en-US" altLang="zh-CN" sz="2400" dirty="0" smtClean="0"/>
              <a:t>UCB</a:t>
            </a:r>
            <a:r>
              <a:rPr lang="zh-CN" altLang="en-US" sz="2400" dirty="0" smtClean="0"/>
              <a:t>策略</a:t>
            </a:r>
            <a:r>
              <a:rPr lang="en-US" altLang="zh-CN" sz="2400" dirty="0" smtClean="0"/>
              <a:t>:</a:t>
            </a:r>
          </a:p>
        </p:txBody>
      </p:sp>
      <p:graphicFrame>
        <p:nvGraphicFramePr>
          <p:cNvPr id="824322" name="Object 2"/>
          <p:cNvGraphicFramePr>
            <a:graphicFrameLocks noChangeAspect="1"/>
          </p:cNvGraphicFramePr>
          <p:nvPr/>
        </p:nvGraphicFramePr>
        <p:xfrm>
          <a:off x="4418674" y="3102304"/>
          <a:ext cx="2262276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150" name="Equation" r:id="rId4" imgW="1104840" imgH="279360" progId="Equation.3">
                  <p:embed/>
                </p:oleObj>
              </mc:Choice>
              <mc:Fallback>
                <p:oleObj name="Equation" r:id="rId4" imgW="1104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674" y="3102304"/>
                        <a:ext cx="2262276" cy="571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23" name="Object 3"/>
          <p:cNvGraphicFramePr>
            <a:graphicFrameLocks noChangeAspect="1"/>
          </p:cNvGraphicFramePr>
          <p:nvPr/>
        </p:nvGraphicFramePr>
        <p:xfrm>
          <a:off x="1840510" y="3643314"/>
          <a:ext cx="258763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151" name="Equation" r:id="rId6" imgW="126720" imgH="177480" progId="Equation.3">
                  <p:embed/>
                </p:oleObj>
              </mc:Choice>
              <mc:Fallback>
                <p:oleObj name="Equation" r:id="rId6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0510" y="3643314"/>
                        <a:ext cx="258763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24" name="Object 4"/>
          <p:cNvGraphicFramePr>
            <a:graphicFrameLocks noChangeAspect="1"/>
          </p:cNvGraphicFramePr>
          <p:nvPr/>
        </p:nvGraphicFramePr>
        <p:xfrm>
          <a:off x="2786050" y="4030998"/>
          <a:ext cx="30162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152" name="Equation" r:id="rId8" imgW="1473120" imgH="279360" progId="Equation.3">
                  <p:embed/>
                </p:oleObj>
              </mc:Choice>
              <mc:Fallback>
                <p:oleObj name="Equation" r:id="rId8" imgW="147312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50" y="4030998"/>
                        <a:ext cx="3016250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25" name="Object 5"/>
          <p:cNvGraphicFramePr>
            <a:graphicFrameLocks noChangeAspect="1"/>
          </p:cNvGraphicFramePr>
          <p:nvPr/>
        </p:nvGraphicFramePr>
        <p:xfrm>
          <a:off x="1598900" y="5357523"/>
          <a:ext cx="6110288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153" name="Equation" r:id="rId10" imgW="2984400" imgH="406080" progId="Equation.3">
                  <p:embed/>
                </p:oleObj>
              </mc:Choice>
              <mc:Fallback>
                <p:oleObj name="Equation" r:id="rId10" imgW="29844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900" y="5357523"/>
                        <a:ext cx="6110288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8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Ad Network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系统架构示意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1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80" y="1714488"/>
            <a:ext cx="9053560" cy="380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64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188640"/>
            <a:ext cx="8229600" cy="939784"/>
          </a:xfrm>
        </p:spPr>
        <p:txBody>
          <a:bodyPr anchor="b"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搜索广告特点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357158" y="1340768"/>
            <a:ext cx="8358246" cy="466000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solidFill>
                  <a:schemeClr val="tx1"/>
                </a:solidFill>
              </a:rPr>
              <a:t>广告网络的特殊形式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用户定向标签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dirty="0" smtClean="0"/>
              <a:t>): </a:t>
            </a:r>
            <a:r>
              <a:rPr lang="zh-CN" altLang="en-US" sz="2400" dirty="0" smtClean="0"/>
              <a:t>远远弱于上下文影响，一般可以忽略</a:t>
            </a:r>
            <a:endParaRPr lang="en-US" altLang="zh-CN" sz="2400" dirty="0" smtClean="0"/>
          </a:p>
          <a:p>
            <a:pPr lvl="1" eaLnBrk="1" hangingPunct="1"/>
            <a:r>
              <a:rPr lang="en-US" altLang="zh-CN" sz="2400" dirty="0" smtClean="0"/>
              <a:t>Session</a:t>
            </a:r>
            <a:r>
              <a:rPr lang="zh-CN" altLang="en-US" sz="2400" dirty="0" smtClean="0"/>
              <a:t>内的短时用户搜索行为作用很重要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上下文定向标签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 smtClean="0"/>
              <a:t>): </a:t>
            </a:r>
            <a:r>
              <a:rPr lang="zh-CN" altLang="en-US" sz="2400" dirty="0" smtClean="0"/>
              <a:t>关键词</a:t>
            </a:r>
            <a:endParaRPr lang="en-US" altLang="zh-CN" sz="2400" dirty="0" smtClean="0"/>
          </a:p>
          <a:p>
            <a:pPr eaLnBrk="1" hangingPunct="1"/>
            <a:r>
              <a:rPr lang="zh-CN" altLang="en-US" sz="2800" dirty="0" smtClean="0"/>
              <a:t>典型位置竞价模式</a:t>
            </a:r>
            <a:endParaRPr lang="en-US" altLang="zh-CN" sz="2800" dirty="0" smtClean="0"/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分为北，南，东三个广告区块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根据各位置的</a:t>
            </a:r>
            <a:r>
              <a:rPr lang="en-US" altLang="zh-CN" sz="2400" dirty="0" smtClean="0">
                <a:cs typeface="Times New Roman" pitchFamily="18" charset="0"/>
              </a:rPr>
              <a:t>reference </a:t>
            </a:r>
            <a:r>
              <a:rPr lang="en-US" altLang="zh-CN" sz="2400" dirty="0" err="1" smtClean="0">
                <a:cs typeface="Times New Roman" pitchFamily="18" charset="0"/>
              </a:rPr>
              <a:t>ctr</a:t>
            </a:r>
            <a:r>
              <a:rPr lang="zh-CN" altLang="en-US" sz="2400" dirty="0" smtClean="0">
                <a:cs typeface="Times New Roman" pitchFamily="18" charset="0"/>
              </a:rPr>
              <a:t>决定</a:t>
            </a:r>
            <a:endParaRPr lang="en-US" altLang="zh-CN" sz="2400" dirty="0" smtClean="0"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400" dirty="0" smtClean="0">
                <a:cs typeface="Times New Roman" pitchFamily="18" charset="0"/>
              </a:rPr>
              <a:t>   </a:t>
            </a:r>
            <a:r>
              <a:rPr lang="zh-CN" altLang="en-US" sz="2400" dirty="0" smtClean="0">
                <a:cs typeface="Times New Roman" pitchFamily="18" charset="0"/>
              </a:rPr>
              <a:t>各位置在竞价系统中的位次</a:t>
            </a:r>
            <a:endParaRPr lang="en-US" altLang="zh-CN" sz="2400" dirty="0" smtClean="0">
              <a:cs typeface="Times New Roman" pitchFamily="18" charset="0"/>
            </a:endParaRPr>
          </a:p>
          <a:p>
            <a:pPr lvl="1"/>
            <a:r>
              <a:rPr lang="en-US" altLang="zh-CN" sz="2400" dirty="0" smtClean="0">
                <a:cs typeface="Times New Roman" pitchFamily="18" charset="0"/>
              </a:rPr>
              <a:t>reference </a:t>
            </a:r>
            <a:r>
              <a:rPr lang="en-US" altLang="zh-CN" sz="2400" dirty="0" err="1" smtClean="0">
                <a:cs typeface="Times New Roman" pitchFamily="18" charset="0"/>
              </a:rPr>
              <a:t>ctr</a:t>
            </a:r>
            <a:r>
              <a:rPr lang="zh-CN" altLang="en-US" sz="2400" dirty="0" smtClean="0">
                <a:cs typeface="Times New Roman" pitchFamily="18" charset="0"/>
              </a:rPr>
              <a:t>可以通过</a:t>
            </a:r>
            <a:r>
              <a:rPr lang="el-GR" altLang="zh-CN" sz="2400" i="1" dirty="0" smtClean="0"/>
              <a:t>ε</a:t>
            </a:r>
            <a:r>
              <a:rPr lang="zh-CN" altLang="en-US" sz="2400" dirty="0" smtClean="0"/>
              <a:t>流量较准</a:t>
            </a:r>
            <a:endParaRPr lang="en-US" altLang="zh-CN" sz="2400" dirty="0" smtClean="0"/>
          </a:p>
          <a:p>
            <a:pPr lvl="1">
              <a:buNone/>
            </a:pPr>
            <a:r>
              <a:rPr lang="en-US" altLang="zh-CN" sz="2400" dirty="0" smtClean="0"/>
              <a:t>   </a:t>
            </a:r>
            <a:r>
              <a:rPr lang="zh-CN" altLang="en-US" sz="2400" dirty="0" smtClean="0"/>
              <a:t>确</a:t>
            </a:r>
            <a:r>
              <a:rPr lang="zh-CN" altLang="en-US" sz="2400" dirty="0" smtClean="0">
                <a:cs typeface="Times New Roman" pitchFamily="18" charset="0"/>
              </a:rPr>
              <a:t>测定出</a:t>
            </a:r>
            <a:endParaRPr lang="en-US" altLang="zh-CN" sz="2400" dirty="0" smtClean="0">
              <a:cs typeface="Times New Roman" pitchFamily="18" charset="0"/>
            </a:endParaRPr>
          </a:p>
        </p:txBody>
      </p:sp>
      <p:pic>
        <p:nvPicPr>
          <p:cNvPr id="835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5662" y="2786058"/>
            <a:ext cx="2635428" cy="3398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5906606" y="2979407"/>
            <a:ext cx="1673568" cy="37815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06606" y="5742312"/>
            <a:ext cx="1673568" cy="37815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23050" y="2956230"/>
            <a:ext cx="714380" cy="168721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2852" y="2928934"/>
            <a:ext cx="938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North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22852" y="5715016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South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rot="5400000">
            <a:off x="7663612" y="358387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East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9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188640"/>
            <a:ext cx="8229600" cy="939784"/>
          </a:xfrm>
        </p:spPr>
        <p:txBody>
          <a:bodyPr anchor="b"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查询词扩展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(Query Expansion)</a:t>
            </a: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357158" y="1340768"/>
            <a:ext cx="8358246" cy="4660000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基于推荐的方法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>
                <a:cs typeface="Times New Roman" pitchFamily="18" charset="0"/>
              </a:rPr>
              <a:t>挖掘</a:t>
            </a:r>
            <a:r>
              <a:rPr lang="en-US" altLang="zh-CN" sz="2400" dirty="0" smtClean="0">
                <a:cs typeface="Times New Roman" pitchFamily="18" charset="0"/>
              </a:rPr>
              <a:t>(session, query)</a:t>
            </a:r>
            <a:r>
              <a:rPr lang="zh-CN" altLang="en-US" sz="2400" dirty="0" smtClean="0">
                <a:cs typeface="Times New Roman" pitchFamily="18" charset="0"/>
              </a:rPr>
              <a:t>矩阵找到相关</a:t>
            </a:r>
            <a:r>
              <a:rPr lang="en-US" altLang="zh-CN" sz="2400" dirty="0" smtClean="0">
                <a:cs typeface="Times New Roman" pitchFamily="18" charset="0"/>
              </a:rPr>
              <a:t>query, </a:t>
            </a:r>
            <a:r>
              <a:rPr lang="zh-CN" altLang="en-US" sz="2400" dirty="0" smtClean="0">
                <a:cs typeface="Times New Roman" pitchFamily="18" charset="0"/>
              </a:rPr>
              <a:t>可类比</a:t>
            </a:r>
            <a:r>
              <a:rPr lang="en-US" altLang="zh-CN" sz="2400" dirty="0" smtClean="0">
                <a:cs typeface="Times New Roman" pitchFamily="18" charset="0"/>
              </a:rPr>
              <a:t>(user, item)</a:t>
            </a:r>
            <a:r>
              <a:rPr lang="zh-CN" altLang="en-US" sz="2400" dirty="0" smtClean="0">
                <a:cs typeface="Times New Roman" pitchFamily="18" charset="0"/>
              </a:rPr>
              <a:t>矩阵</a:t>
            </a:r>
            <a:endParaRPr lang="en-US" altLang="zh-CN" sz="2400" dirty="0" smtClean="0">
              <a:cs typeface="Times New Roman" pitchFamily="18" charset="0"/>
            </a:endParaRPr>
          </a:p>
          <a:p>
            <a:pPr lvl="1"/>
            <a:r>
              <a:rPr lang="zh-CN" altLang="en-US" sz="2400" dirty="0" smtClean="0">
                <a:cs typeface="Times New Roman" pitchFamily="18" charset="0"/>
              </a:rPr>
              <a:t>利用的是搜索数据</a:t>
            </a:r>
            <a:endParaRPr lang="en-US" altLang="zh-CN" sz="2400" dirty="0" smtClean="0">
              <a:cs typeface="Times New Roman" pitchFamily="18" charset="0"/>
            </a:endParaRPr>
          </a:p>
          <a:p>
            <a:pPr eaLnBrk="1" hangingPunct="1"/>
            <a:r>
              <a:rPr lang="zh-CN" altLang="en-US" sz="2800" dirty="0" smtClean="0"/>
              <a:t>基于语义的方法</a:t>
            </a:r>
            <a:endParaRPr lang="en-US" altLang="zh-CN" sz="2800" dirty="0" smtClean="0"/>
          </a:p>
          <a:p>
            <a:pPr lvl="1" eaLnBrk="1" hangingPunct="1"/>
            <a:r>
              <a:rPr lang="zh-CN" altLang="en-US" sz="2400" dirty="0" smtClean="0">
                <a:cs typeface="Times New Roman" pitchFamily="18" charset="0"/>
              </a:rPr>
              <a:t>用</a:t>
            </a:r>
            <a:r>
              <a:rPr lang="en-US" altLang="zh-CN" sz="2400" dirty="0" smtClean="0">
                <a:cs typeface="Times New Roman" pitchFamily="18" charset="0"/>
              </a:rPr>
              <a:t>topic model</a:t>
            </a:r>
            <a:r>
              <a:rPr lang="zh-CN" altLang="en-US" sz="2400" dirty="0" smtClean="0">
                <a:cs typeface="Times New Roman" pitchFamily="18" charset="0"/>
              </a:rPr>
              <a:t>或概念化的方法中找语义相关</a:t>
            </a:r>
            <a:r>
              <a:rPr lang="en-US" altLang="zh-CN" sz="2400" dirty="0" smtClean="0">
                <a:cs typeface="Times New Roman" pitchFamily="18" charset="0"/>
              </a:rPr>
              <a:t>query</a:t>
            </a:r>
          </a:p>
          <a:p>
            <a:pPr lvl="1"/>
            <a:r>
              <a:rPr lang="zh-CN" altLang="en-US" sz="2400" dirty="0" smtClean="0">
                <a:cs typeface="Times New Roman" pitchFamily="18" charset="0"/>
              </a:rPr>
              <a:t>利用的是其他文档数据</a:t>
            </a:r>
            <a:endParaRPr lang="en-US" altLang="zh-CN" sz="2400" dirty="0" smtClean="0"/>
          </a:p>
          <a:p>
            <a:pPr eaLnBrk="1" hangingPunct="1"/>
            <a:r>
              <a:rPr lang="zh-CN" altLang="en-US" sz="2800" dirty="0" smtClean="0"/>
              <a:t>基于收益的方法</a:t>
            </a:r>
            <a:endParaRPr lang="en-US" altLang="zh-CN" sz="2800" dirty="0" smtClean="0"/>
          </a:p>
          <a:p>
            <a:pPr lvl="1"/>
            <a:r>
              <a:rPr lang="zh-CN" altLang="en-US" sz="2400" dirty="0" smtClean="0">
                <a:cs typeface="Times New Roman" pitchFamily="18" charset="0"/>
              </a:rPr>
              <a:t>根据实际</a:t>
            </a:r>
            <a:r>
              <a:rPr lang="en-US" altLang="zh-CN" sz="2400" dirty="0" err="1" smtClean="0">
                <a:cs typeface="Times New Roman" pitchFamily="18" charset="0"/>
              </a:rPr>
              <a:t>eCPM</a:t>
            </a:r>
            <a:r>
              <a:rPr lang="zh-CN" altLang="en-US" sz="2400" dirty="0" smtClean="0">
                <a:cs typeface="Times New Roman" pitchFamily="18" charset="0"/>
              </a:rPr>
              <a:t>统计得到变现能力最好的相关</a:t>
            </a:r>
            <a:r>
              <a:rPr lang="en-US" altLang="zh-CN" sz="2400" dirty="0" smtClean="0">
                <a:cs typeface="Times New Roman" pitchFamily="18" charset="0"/>
              </a:rPr>
              <a:t>query</a:t>
            </a:r>
          </a:p>
          <a:p>
            <a:pPr lvl="1"/>
            <a:r>
              <a:rPr lang="zh-CN" altLang="en-US" sz="2400" dirty="0" smtClean="0">
                <a:cs typeface="Times New Roman" pitchFamily="18" charset="0"/>
              </a:rPr>
              <a:t>利用的是广告数据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67819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188640"/>
            <a:ext cx="8229600" cy="939784"/>
          </a:xfrm>
        </p:spPr>
        <p:txBody>
          <a:bodyPr anchor="b"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用户相关的搜索广告决策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357158" y="1412206"/>
            <a:ext cx="8358246" cy="4660000"/>
          </a:xfrm>
        </p:spPr>
        <p:txBody>
          <a:bodyPr/>
          <a:lstStyle/>
          <a:p>
            <a:pPr eaLnBrk="1" hangingPunct="1"/>
            <a:r>
              <a:rPr lang="zh-CN" altLang="en-US" sz="3000" dirty="0" smtClean="0"/>
              <a:t>结果个性化对于搜索广告作用有限</a:t>
            </a:r>
            <a:endParaRPr lang="en-US" altLang="zh-CN" sz="3000" dirty="0" smtClean="0"/>
          </a:p>
          <a:p>
            <a:pPr lvl="1" eaLnBrk="1" hangingPunct="1"/>
            <a:r>
              <a:rPr lang="zh-CN" altLang="en-US" sz="2600" dirty="0" smtClean="0"/>
              <a:t>上下文信息</a:t>
            </a:r>
            <a:r>
              <a:rPr lang="en-US" altLang="zh-CN" sz="2600" dirty="0" smtClean="0"/>
              <a:t>(</a:t>
            </a:r>
            <a:r>
              <a:rPr lang="en-US" altLang="zh-CN" sz="26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600" dirty="0" smtClean="0"/>
              <a:t>)</a:t>
            </a:r>
            <a:r>
              <a:rPr lang="zh-CN" altLang="en-US" sz="2600" dirty="0" smtClean="0"/>
              <a:t>太强</a:t>
            </a:r>
            <a:r>
              <a:rPr lang="en-US" altLang="zh-CN" sz="2600" dirty="0" smtClean="0"/>
              <a:t>, </a:t>
            </a:r>
            <a:r>
              <a:rPr lang="zh-CN" altLang="en-US" sz="2600" dirty="0" smtClean="0"/>
              <a:t>个人兴趣可以忽略</a:t>
            </a:r>
            <a:endParaRPr lang="en-US" altLang="zh-CN" sz="2600" dirty="0" smtClean="0"/>
          </a:p>
          <a:p>
            <a:pPr lvl="1" eaLnBrk="1" hangingPunct="1"/>
            <a:r>
              <a:rPr lang="zh-CN" altLang="en-US" sz="2600" dirty="0" smtClean="0"/>
              <a:t>搜索页上的结果需要保证主题上某种一致性</a:t>
            </a:r>
            <a:endParaRPr lang="en-US" altLang="zh-CN" sz="2600" dirty="0" smtClean="0"/>
          </a:p>
          <a:p>
            <a:pPr eaLnBrk="1" hangingPunct="1"/>
            <a:r>
              <a:rPr lang="zh-CN" altLang="en-US" sz="3000" dirty="0" smtClean="0"/>
              <a:t>广告展示条数是可以深度个性化的</a:t>
            </a:r>
            <a:endParaRPr lang="en-US" altLang="zh-CN" sz="3000" dirty="0" smtClean="0"/>
          </a:p>
          <a:p>
            <a:pPr lvl="1" eaLnBrk="1" hangingPunct="1"/>
            <a:r>
              <a:rPr lang="zh-CN" altLang="en-US" sz="2600" dirty="0" smtClean="0"/>
              <a:t>约一半的用户无法明确区分广告与搜索结果</a:t>
            </a:r>
            <a:endParaRPr lang="en-US" altLang="zh-CN" sz="2600" dirty="0" smtClean="0"/>
          </a:p>
          <a:p>
            <a:pPr lvl="1" eaLnBrk="1" hangingPunct="1"/>
            <a:r>
              <a:rPr lang="zh-CN" altLang="en-US" sz="2600" dirty="0" smtClean="0"/>
              <a:t>在平均广告条数的约束下，可以对每个用户的广告条数进行个性化，以最大化营收</a:t>
            </a:r>
            <a:endParaRPr lang="en-US" altLang="zh-CN" sz="2600" dirty="0" smtClean="0"/>
          </a:p>
          <a:p>
            <a:pPr lvl="1" eaLnBrk="1" hangingPunct="1"/>
            <a:r>
              <a:rPr lang="zh-CN" altLang="en-US" sz="2600" dirty="0" smtClean="0"/>
              <a:t>又一个约束优化问题！</a:t>
            </a:r>
            <a:endParaRPr lang="en-US" altLang="zh-CN" sz="2600" dirty="0" smtClean="0"/>
          </a:p>
          <a:p>
            <a:pPr eaLnBrk="1" hangingPunct="1"/>
            <a:r>
              <a:rPr lang="zh-CN" altLang="en-US" sz="3000" dirty="0" smtClean="0"/>
              <a:t>可以根据同一</a:t>
            </a:r>
            <a:r>
              <a:rPr lang="en-US" altLang="zh-CN" sz="3000" dirty="0" smtClean="0"/>
              <a:t>session</a:t>
            </a:r>
            <a:r>
              <a:rPr lang="zh-CN" altLang="en-US" sz="3000" dirty="0" smtClean="0"/>
              <a:t>内的行为调整广告结果</a:t>
            </a:r>
            <a:endParaRPr lang="en-US" altLang="zh-CN" sz="3000" dirty="0" smtClean="0"/>
          </a:p>
        </p:txBody>
      </p:sp>
    </p:spTree>
    <p:extLst>
      <p:ext uri="{BB962C8B-B14F-4D97-AF65-F5344CB8AC3E}">
        <p14:creationId xmlns:p14="http://schemas.microsoft.com/office/powerpoint/2010/main" val="23164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Title 1"/>
          <p:cNvSpPr>
            <a:spLocks noGrp="1"/>
          </p:cNvSpPr>
          <p:nvPr>
            <p:ph type="title" idx="4294967295"/>
          </p:nvPr>
        </p:nvSpPr>
        <p:spPr>
          <a:xfrm>
            <a:off x="457200" y="188640"/>
            <a:ext cx="8229600" cy="939784"/>
          </a:xfrm>
        </p:spPr>
        <p:txBody>
          <a:bodyPr anchor="b"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短时用户行为反馈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1366" name="Content Placeholder 2"/>
          <p:cNvSpPr>
            <a:spLocks noGrp="1"/>
          </p:cNvSpPr>
          <p:nvPr>
            <p:ph idx="4294967295"/>
          </p:nvPr>
        </p:nvSpPr>
        <p:spPr>
          <a:xfrm>
            <a:off x="357158" y="1340768"/>
            <a:ext cx="8358246" cy="4874314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solidFill>
                  <a:schemeClr val="tx1"/>
                </a:solidFill>
              </a:rPr>
              <a:t>短时用户行为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狭义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用户在一个</a:t>
            </a:r>
            <a:r>
              <a:rPr lang="en-US" altLang="zh-CN" sz="2400" dirty="0" smtClean="0"/>
              <a:t>session</a:t>
            </a:r>
            <a:r>
              <a:rPr lang="zh-CN" altLang="en-US" sz="2400" dirty="0" smtClean="0"/>
              <a:t>内的行为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广义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用户在短时间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一般为一刀两天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内的行为</a:t>
            </a:r>
            <a:endParaRPr lang="en-US" altLang="zh-CN" sz="2400" dirty="0" smtClean="0"/>
          </a:p>
          <a:p>
            <a:pPr eaLnBrk="1" hangingPunct="1"/>
            <a:r>
              <a:rPr lang="zh-CN" altLang="en-US" sz="2800" dirty="0" smtClean="0"/>
              <a:t>短时用户行为反馈</a:t>
            </a:r>
            <a:endParaRPr lang="en-US" altLang="zh-CN" sz="2800" dirty="0" smtClean="0"/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短时受众定向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根据短时行为为用户打上的标签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短时点击反馈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根据短时广告交互计算的动态特征</a:t>
            </a:r>
            <a:endParaRPr lang="en-US" altLang="zh-CN" sz="2400" dirty="0" smtClean="0"/>
          </a:p>
          <a:p>
            <a:pPr eaLnBrk="1" hangingPunct="1"/>
            <a:r>
              <a:rPr lang="zh-CN" altLang="en-US" sz="2800" dirty="0" smtClean="0"/>
              <a:t>短时用户行为计算</a:t>
            </a:r>
            <a:endParaRPr lang="en-US" altLang="zh-CN" sz="2800" dirty="0" smtClean="0"/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需要准实时</a:t>
            </a:r>
            <a:r>
              <a:rPr lang="en-US" altLang="zh-CN" sz="2400" dirty="0" smtClean="0">
                <a:cs typeface="Times New Roman" pitchFamily="18" charset="0"/>
              </a:rPr>
              <a:t>(</a:t>
            </a:r>
            <a:r>
              <a:rPr lang="zh-CN" altLang="en-US" sz="2400" dirty="0" smtClean="0">
                <a:cs typeface="Times New Roman" pitchFamily="18" charset="0"/>
              </a:rPr>
              <a:t>分钟级</a:t>
            </a:r>
            <a:r>
              <a:rPr lang="en-US" altLang="zh-CN" sz="2400" dirty="0" smtClean="0">
                <a:cs typeface="Times New Roman" pitchFamily="18" charset="0"/>
              </a:rPr>
              <a:t>)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对用户行为进行加工，不适合在</a:t>
            </a:r>
            <a:r>
              <a:rPr lang="en-US" altLang="zh-CN" sz="2400" dirty="0" err="1" smtClean="0">
                <a:cs typeface="Times New Roman" pitchFamily="18" charset="0"/>
              </a:rPr>
              <a:t>Hadoop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上进行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可以利用流式计算</a:t>
            </a:r>
            <a:r>
              <a:rPr lang="en-US" altLang="zh-CN" sz="2400" dirty="0" smtClean="0">
                <a:cs typeface="Times New Roman" pitchFamily="18" charset="0"/>
              </a:rPr>
              <a:t>(stream computing)</a:t>
            </a:r>
            <a:r>
              <a:rPr lang="zh-CN" altLang="en-US" sz="2400" dirty="0" smtClean="0">
                <a:cs typeface="Times New Roman" pitchFamily="18" charset="0"/>
              </a:rPr>
              <a:t>平台</a:t>
            </a:r>
            <a:r>
              <a:rPr lang="en-US" altLang="zh-CN" sz="2400" dirty="0" smtClean="0">
                <a:cs typeface="Times New Roman" pitchFamily="18" charset="0"/>
              </a:rPr>
              <a:t>, </a:t>
            </a:r>
            <a:r>
              <a:rPr lang="zh-CN" altLang="en-US" sz="2400" dirty="0" smtClean="0">
                <a:cs typeface="Times New Roman" pitchFamily="18" charset="0"/>
              </a:rPr>
              <a:t>如</a:t>
            </a:r>
            <a:r>
              <a:rPr lang="en-US" altLang="zh-CN" sz="2400" dirty="0" smtClean="0">
                <a:cs typeface="Times New Roman" pitchFamily="18" charset="0"/>
              </a:rPr>
              <a:t>S4, Storm</a:t>
            </a:r>
            <a:r>
              <a:rPr lang="zh-CN" altLang="en-US" sz="2400" dirty="0" smtClean="0">
                <a:cs typeface="Times New Roman" pitchFamily="18" charset="0"/>
              </a:rPr>
              <a:t>等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5958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流式计算平台 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-</a:t>
            </a:r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 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Storm</a:t>
            </a:r>
          </a:p>
        </p:txBody>
      </p:sp>
      <p:pic>
        <p:nvPicPr>
          <p:cNvPr id="133122" name="Picture 2" descr="C:\Users\Administrator\Desktop\topology-task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2397" y="2996952"/>
            <a:ext cx="3760083" cy="2808312"/>
          </a:xfrm>
          <a:prstGeom prst="rect">
            <a:avLst/>
          </a:prstGeom>
          <a:noFill/>
        </p:spPr>
      </p:pic>
      <p:pic>
        <p:nvPicPr>
          <p:cNvPr id="133123" name="Picture 3" descr="C:\Users\Administrator\Desktop\topolog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032658"/>
            <a:ext cx="3693906" cy="2844614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691680" y="5949280"/>
            <a:ext cx="13131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Topology</a:t>
            </a:r>
            <a:endParaRPr lang="zh-CN" altLang="en-US" sz="22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98367" y="5949280"/>
            <a:ext cx="8222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Tasks</a:t>
            </a:r>
            <a:endParaRPr lang="zh-CN" altLang="en-US" sz="22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左箭头 7"/>
          <p:cNvSpPr/>
          <p:nvPr/>
        </p:nvSpPr>
        <p:spPr>
          <a:xfrm rot="10800000">
            <a:off x="4211961" y="4221088"/>
            <a:ext cx="864096" cy="432048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大规模实时数据处理框架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</a:t>
            </a:r>
            <a:r>
              <a:rPr kumimoji="0" lang="zh-CN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自动完成数据分发和可靠性管理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</a:t>
            </a:r>
            <a:r>
              <a:rPr kumimoji="0" lang="zh-CN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开发者只需要关注处理逻辑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数据流基本在网络和内存进行</a:t>
            </a:r>
            <a:endParaRPr kumimoji="0" lang="en-US" altLang="zh-CN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400" noProof="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计算逻辑类似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Map/Reduce,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kumimoji="0" lang="zh-CN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区别在</a:t>
            </a:r>
            <a:r>
              <a:rPr kumimoji="0" lang="zh-CN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调度数据而非调度计算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广告购买平台</a:t>
            </a:r>
            <a:r>
              <a:rPr lang="en-US" altLang="zh-CN" sz="4000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 (Trading Desk)</a:t>
            </a:r>
            <a:endParaRPr lang="zh-CN" altLang="en-US" sz="4000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96844"/>
            <a:ext cx="8229600" cy="406104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产品目标</a:t>
            </a:r>
            <a:r>
              <a:rPr lang="en-US" altLang="zh-CN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altLang="zh-CN" sz="2600" dirty="0" smtClean="0"/>
              <a:t>Allows advertisers buy audience across publishers and ad networks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关键特征</a:t>
            </a:r>
            <a:r>
              <a:rPr lang="en-US" altLang="zh-CN" dirty="0" smtClean="0">
                <a:solidFill>
                  <a:schemeClr val="tx1"/>
                </a:solidFill>
              </a:rPr>
              <a:t>: </a:t>
            </a:r>
          </a:p>
          <a:p>
            <a:pPr lvl="1"/>
            <a:r>
              <a:rPr lang="zh-CN" altLang="en-US" sz="2600" dirty="0" smtClean="0"/>
              <a:t>连接到不同媒体和广告网络，为广告商提供</a:t>
            </a:r>
            <a:r>
              <a:rPr lang="en-US" altLang="zh-CN" sz="2600" dirty="0" smtClean="0"/>
              <a:t>universal marketplace</a:t>
            </a:r>
          </a:p>
          <a:p>
            <a:pPr lvl="1"/>
            <a:r>
              <a:rPr lang="zh-CN" altLang="en-US" sz="2600" dirty="0" smtClean="0"/>
              <a:t>非实时竞价</a:t>
            </a:r>
            <a:r>
              <a:rPr lang="en-US" altLang="zh-CN" sz="2600" dirty="0" smtClean="0"/>
              <a:t>campaign</a:t>
            </a:r>
            <a:r>
              <a:rPr lang="zh-CN" altLang="en-US" sz="2600" dirty="0" smtClean="0"/>
              <a:t>的</a:t>
            </a:r>
            <a:r>
              <a:rPr lang="en-US" altLang="zh-CN" sz="2600" dirty="0" smtClean="0"/>
              <a:t>ROI</a:t>
            </a:r>
            <a:r>
              <a:rPr lang="zh-CN" altLang="en-US" sz="2600" dirty="0" smtClean="0"/>
              <a:t>优化能力</a:t>
            </a:r>
            <a:endParaRPr lang="en-US" altLang="zh-CN" sz="2600" dirty="0" smtClean="0"/>
          </a:p>
          <a:p>
            <a:pPr lvl="1"/>
            <a:r>
              <a:rPr lang="zh-CN" altLang="en-US" dirty="0" smtClean="0"/>
              <a:t>经常由代理公司孵化出来</a:t>
            </a:r>
          </a:p>
        </p:txBody>
      </p:sp>
    </p:spTree>
    <p:extLst>
      <p:ext uri="{BB962C8B-B14F-4D97-AF65-F5344CB8AC3E}">
        <p14:creationId xmlns:p14="http://schemas.microsoft.com/office/powerpoint/2010/main" val="12646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非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RTB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流量的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ROI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cs typeface="+mn-cs"/>
              </a:rPr>
              <a:t>优化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00034" y="1412776"/>
            <a:ext cx="8358246" cy="4802306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zh-CN" altLang="en-US" dirty="0" smtClean="0"/>
              <a:t>目标</a:t>
            </a:r>
            <a:r>
              <a:rPr lang="en-US" altLang="zh-CN" dirty="0" smtClean="0"/>
              <a:t>:</a:t>
            </a:r>
          </a:p>
          <a:p>
            <a:pPr marL="742950" lvl="2" indent="-342900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给定总预算，在多广告网络中采买并优化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ROI</a:t>
            </a:r>
            <a:r>
              <a:rPr lang="en-US" altLang="zh-CN" dirty="0" smtClean="0"/>
              <a:t>(</a:t>
            </a:r>
            <a:r>
              <a:rPr lang="zh-CN" altLang="en-US" dirty="0" smtClean="0"/>
              <a:t>例</a:t>
            </a:r>
            <a:r>
              <a:rPr lang="en-US" altLang="zh-CN" dirty="0" smtClean="0"/>
              <a:t>: SEM)</a:t>
            </a:r>
          </a:p>
          <a:p>
            <a:pPr marL="342900" lvl="1" indent="-342900">
              <a:buFont typeface="Arial" charset="0"/>
              <a:buChar char="•"/>
            </a:pPr>
            <a:r>
              <a:rPr lang="zh-CN" altLang="en-US" dirty="0" smtClean="0"/>
              <a:t>若干关键问题</a:t>
            </a:r>
            <a:r>
              <a:rPr lang="en-US" altLang="zh-CN" dirty="0" smtClean="0"/>
              <a:t>:</a:t>
            </a:r>
          </a:p>
          <a:p>
            <a:pPr marL="742950" lvl="2" indent="-342900"/>
            <a:r>
              <a:rPr lang="zh-CN" altLang="en-US" dirty="0" smtClean="0"/>
              <a:t>在合适的流量</a:t>
            </a:r>
            <a:r>
              <a:rPr lang="en-US" altLang="zh-CN" dirty="0" smtClean="0"/>
              <a:t>segment</a:t>
            </a:r>
            <a:r>
              <a:rPr lang="zh-CN" altLang="en-US" dirty="0" smtClean="0"/>
              <a:t>上投放广告</a:t>
            </a:r>
            <a:endParaRPr lang="en-US" altLang="zh-CN" dirty="0" smtClean="0"/>
          </a:p>
          <a:p>
            <a:pPr marL="1200150" lvl="3" indent="-342900"/>
            <a:r>
              <a:rPr lang="en-US" altLang="zh-CN" dirty="0" smtClean="0"/>
              <a:t>SEM</a:t>
            </a:r>
            <a:r>
              <a:rPr lang="zh-CN" altLang="en-US" dirty="0" smtClean="0"/>
              <a:t>中的选词</a:t>
            </a:r>
            <a:endParaRPr lang="en-US" altLang="zh-CN" dirty="0" smtClean="0"/>
          </a:p>
          <a:p>
            <a:pPr marL="1200150" lvl="3" indent="-342900"/>
            <a:r>
              <a:rPr lang="zh-CN" altLang="en-US" dirty="0" smtClean="0"/>
              <a:t>显示广告网络中的标签组合选择</a:t>
            </a:r>
            <a:endParaRPr lang="en-US" altLang="zh-CN" dirty="0" smtClean="0"/>
          </a:p>
          <a:p>
            <a:pPr marL="742950" lvl="2" indent="-342900"/>
            <a:r>
              <a:rPr lang="zh-CN" altLang="en-US" dirty="0" smtClean="0"/>
              <a:t>在每个投放上合理地出价以优化</a:t>
            </a:r>
            <a:r>
              <a:rPr lang="en-US" altLang="zh-CN" dirty="0" smtClean="0"/>
              <a:t>ROI</a:t>
            </a:r>
          </a:p>
          <a:p>
            <a:pPr marL="1200150" lvl="3" indent="-342900"/>
            <a:r>
              <a:rPr lang="zh-CN" altLang="en-US" dirty="0" smtClean="0"/>
              <a:t>与</a:t>
            </a:r>
            <a:r>
              <a:rPr lang="en-US" altLang="zh-CN" dirty="0" smtClean="0"/>
              <a:t>RTB</a:t>
            </a:r>
            <a:r>
              <a:rPr lang="zh-CN" altLang="en-US" dirty="0" smtClean="0"/>
              <a:t>不同，采买方无法控制每次展示的出价</a:t>
            </a:r>
            <a:endParaRPr lang="en-US" altLang="zh-CN" dirty="0" smtClean="0"/>
          </a:p>
          <a:p>
            <a:pPr marL="1200150" lvl="3" indent="-342900"/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dirty="0" smtClean="0"/>
              <a:t>的取值未知，需要在各流量分割上估计其分布并合理出价</a:t>
            </a:r>
            <a:endParaRPr lang="en-US" altLang="zh-CN" dirty="0" smtClean="0"/>
          </a:p>
          <a:p>
            <a:pPr marL="742950" lvl="2" indent="-342900"/>
            <a:r>
              <a:rPr lang="zh-CN" altLang="en-US" dirty="0" smtClean="0"/>
              <a:t>对每个</a:t>
            </a:r>
            <a:r>
              <a:rPr lang="en-US" altLang="zh-CN" dirty="0" smtClean="0"/>
              <a:t>segment</a:t>
            </a:r>
            <a:r>
              <a:rPr lang="zh-CN" altLang="en-US" dirty="0" smtClean="0"/>
              <a:t>的量以及</a:t>
            </a:r>
            <a:r>
              <a:rPr lang="en-US" altLang="zh-CN" dirty="0" smtClean="0"/>
              <a:t>Market price</a:t>
            </a:r>
            <a:r>
              <a:rPr lang="zh-CN" altLang="en-US" dirty="0" smtClean="0"/>
              <a:t>进行预估，以完成整体的优化</a:t>
            </a:r>
            <a:endParaRPr lang="en-US" altLang="zh-CN" dirty="0" smtClean="0"/>
          </a:p>
          <a:p>
            <a:pPr marL="1200150" lvl="3" indent="-342900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1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35196</TotalTime>
  <Words>8561</Words>
  <Application>Microsoft Office PowerPoint</Application>
  <PresentationFormat>全屏显示(4:3)</PresentationFormat>
  <Paragraphs>1320</Paragraphs>
  <Slides>135</Slides>
  <Notes>40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135</vt:i4>
      </vt:variant>
    </vt:vector>
  </HeadingPairs>
  <TitlesOfParts>
    <vt:vector size="139" baseType="lpstr">
      <vt:lpstr>Office 主题</vt:lpstr>
      <vt:lpstr>Equation</vt:lpstr>
      <vt:lpstr>公式</vt:lpstr>
      <vt:lpstr>Visio</vt:lpstr>
      <vt:lpstr>计算广告</vt:lpstr>
      <vt:lpstr>互联网广告概述</vt:lpstr>
      <vt:lpstr>广告的作用</vt:lpstr>
      <vt:lpstr>关于互联网广告</vt:lpstr>
      <vt:lpstr>美国互联网广告增长趋势</vt:lpstr>
      <vt:lpstr>中国互联网广告增长趋势</vt:lpstr>
      <vt:lpstr>品牌广告(Brand Awareness)</vt:lpstr>
      <vt:lpstr>效果广告(Direct Response)</vt:lpstr>
      <vt:lpstr>             </vt:lpstr>
      <vt:lpstr>互联网广告 产品与市场</vt:lpstr>
      <vt:lpstr>概念：变现、广告与销售</vt:lpstr>
      <vt:lpstr>媒体概念的差异化</vt:lpstr>
      <vt:lpstr>在线广告类型</vt:lpstr>
      <vt:lpstr>在线广告类型</vt:lpstr>
      <vt:lpstr>在线广告简史</vt:lpstr>
      <vt:lpstr> 流量变现 vs 数据变现</vt:lpstr>
      <vt:lpstr>数据变现产品形式</vt:lpstr>
      <vt:lpstr>数据变现产品形式</vt:lpstr>
      <vt:lpstr>互联网广告市场</vt:lpstr>
      <vt:lpstr>PowerPoint 演示文稿</vt:lpstr>
      <vt:lpstr>计算广告基础知识</vt:lpstr>
      <vt:lpstr>互联网广告技术特点</vt:lpstr>
      <vt:lpstr>广告有效性模型</vt:lpstr>
      <vt:lpstr>一些广告策略的效果</vt:lpstr>
      <vt:lpstr>计算广告核心挑战</vt:lpstr>
      <vt:lpstr>在线广告技术课题</vt:lpstr>
      <vt:lpstr>搜索、广告与推荐的比较</vt:lpstr>
      <vt:lpstr>投资回报率 - ROI</vt:lpstr>
      <vt:lpstr>在线广告计费模式</vt:lpstr>
      <vt:lpstr>在线广告系统</vt:lpstr>
      <vt:lpstr>在线广告系统模块</vt:lpstr>
      <vt:lpstr>用开源工具搭建广告系统</vt:lpstr>
      <vt:lpstr>跨语言服务搭建工具 - </vt:lpstr>
      <vt:lpstr>合约广告</vt:lpstr>
      <vt:lpstr>广告位售卖 – CPD售卖</vt:lpstr>
      <vt:lpstr>担保式投送 – CPM售卖</vt:lpstr>
      <vt:lpstr>简化的流量配送模型</vt:lpstr>
      <vt:lpstr>拉格朗日方法</vt:lpstr>
      <vt:lpstr>在线随机分配算法 (with Free disposal)</vt:lpstr>
      <vt:lpstr>βa更新策略</vt:lpstr>
      <vt:lpstr>流量预测指导下的在线分配</vt:lpstr>
      <vt:lpstr>PowerPoint 演示文稿</vt:lpstr>
      <vt:lpstr>担保式投送系统框架</vt:lpstr>
      <vt:lpstr>受众定向</vt:lpstr>
      <vt:lpstr>中国互联网用户桌面</vt:lpstr>
      <vt:lpstr>受众售卖 vs 广告位售卖</vt:lpstr>
      <vt:lpstr>A(d)U(ser)C(txt)上的标签体系</vt:lpstr>
      <vt:lpstr>常见受众定向方式</vt:lpstr>
      <vt:lpstr>上下文定向(Contextual targeting)</vt:lpstr>
      <vt:lpstr>上下文定向主要技术</vt:lpstr>
      <vt:lpstr>半在线(Near-line)抓取系统</vt:lpstr>
      <vt:lpstr>页面主题分析 - Topic Model</vt:lpstr>
      <vt:lpstr>经验贝叶斯 – Empirical Bayes</vt:lpstr>
      <vt:lpstr>从经验贝叶斯看LDA</vt:lpstr>
      <vt:lpstr>Topic model的并行化</vt:lpstr>
      <vt:lpstr>行为定向(Behavior targeting)</vt:lpstr>
      <vt:lpstr>受众定向标签体系举例</vt:lpstr>
      <vt:lpstr>Bluekai标签体系</vt:lpstr>
      <vt:lpstr>             </vt:lpstr>
      <vt:lpstr>行为定向数据来源</vt:lpstr>
      <vt:lpstr>行为定向数据来源</vt:lpstr>
      <vt:lpstr>行为定向计算过程</vt:lpstr>
      <vt:lpstr>行为定向其他问题</vt:lpstr>
      <vt:lpstr>受众定向评测 – Reach/CTR曲线</vt:lpstr>
      <vt:lpstr>竞价广告</vt:lpstr>
      <vt:lpstr>竞价广告 – CPC售卖</vt:lpstr>
      <vt:lpstr>位置拍卖市场</vt:lpstr>
      <vt:lpstr>定价机制</vt:lpstr>
      <vt:lpstr>广告检索</vt:lpstr>
      <vt:lpstr>布尔表达式检索</vt:lpstr>
      <vt:lpstr>布尔表达式检索 – index算法</vt:lpstr>
      <vt:lpstr>布尔表达式检索 – index示例</vt:lpstr>
      <vt:lpstr>长Query情况下的相关性检索</vt:lpstr>
      <vt:lpstr>Weight-And (WAND) 检索算法</vt:lpstr>
      <vt:lpstr>基于WAND的上下文定向检索</vt:lpstr>
      <vt:lpstr>流量预测</vt:lpstr>
      <vt:lpstr>点击率预测</vt:lpstr>
      <vt:lpstr>逻辑回归(Logistic Regression)</vt:lpstr>
      <vt:lpstr>逻辑回归优化方法 – L-BFGS</vt:lpstr>
      <vt:lpstr>ADMM 方法</vt:lpstr>
      <vt:lpstr>逻辑回归的ADMM分布式解法</vt:lpstr>
      <vt:lpstr>动态特征 - 多层次点击反馈</vt:lpstr>
      <vt:lpstr>归一化点击率特征 - COEC</vt:lpstr>
      <vt:lpstr>在线广告常见bias特征</vt:lpstr>
      <vt:lpstr>点击反馈的平滑</vt:lpstr>
      <vt:lpstr>经验贝叶斯解</vt:lpstr>
      <vt:lpstr>评测指标 – PR曲线</vt:lpstr>
      <vt:lpstr>评测指标 – AUC</vt:lpstr>
      <vt:lpstr>探索与利用 (E&amp;E)</vt:lpstr>
      <vt:lpstr>E&amp;E 算法 - UCB</vt:lpstr>
      <vt:lpstr>E&amp;E 算法 – Contextual Bandit</vt:lpstr>
      <vt:lpstr>Ad Network系统架构示意</vt:lpstr>
      <vt:lpstr>搜索广告特点</vt:lpstr>
      <vt:lpstr>查询词扩展(Query Expansion)</vt:lpstr>
      <vt:lpstr>用户相关的搜索广告决策</vt:lpstr>
      <vt:lpstr>短时用户行为反馈</vt:lpstr>
      <vt:lpstr>流式计算平台 - Storm</vt:lpstr>
      <vt:lpstr>广告购买平台 (Trading Desk)</vt:lpstr>
      <vt:lpstr>非RTB流量的ROI优化</vt:lpstr>
      <vt:lpstr>             </vt:lpstr>
      <vt:lpstr>在线广告市场结构示意</vt:lpstr>
      <vt:lpstr>广告实时交易</vt:lpstr>
      <vt:lpstr>实时竞价</vt:lpstr>
      <vt:lpstr>广告交易平台</vt:lpstr>
      <vt:lpstr>             </vt:lpstr>
      <vt:lpstr>Ad Exchange系统架构示意</vt:lpstr>
      <vt:lpstr>Cookie Mapping</vt:lpstr>
      <vt:lpstr>需求方平台 (Demand Side Platform, DSP)</vt:lpstr>
      <vt:lpstr>DSP系统架构示意</vt:lpstr>
      <vt:lpstr>             </vt:lpstr>
      <vt:lpstr>重定向 (Retargeting)</vt:lpstr>
      <vt:lpstr>重定向的分类</vt:lpstr>
      <vt:lpstr>             </vt:lpstr>
      <vt:lpstr>             </vt:lpstr>
      <vt:lpstr>新客推荐(Look-alike)</vt:lpstr>
      <vt:lpstr>PowerPoint 演示文稿</vt:lpstr>
      <vt:lpstr>从电商角度看推荐</vt:lpstr>
      <vt:lpstr>广告流量交易方式</vt:lpstr>
      <vt:lpstr>在线广告市场结构示意</vt:lpstr>
      <vt:lpstr>供应方平台 (Supply Side Platform)</vt:lpstr>
      <vt:lpstr>             </vt:lpstr>
      <vt:lpstr>在线广告新问题</vt:lpstr>
      <vt:lpstr>社会化营销思路</vt:lpstr>
      <vt:lpstr>PowerPoint 演示文稿</vt:lpstr>
      <vt:lpstr>移动广告的机遇和挑战</vt:lpstr>
      <vt:lpstr>PowerPoint 演示文稿</vt:lpstr>
      <vt:lpstr>             </vt:lpstr>
      <vt:lpstr>             </vt:lpstr>
      <vt:lpstr>原生广告的探索模式</vt:lpstr>
      <vt:lpstr>PowerPoint 演示文稿</vt:lpstr>
      <vt:lpstr>PowerPoint 演示文稿</vt:lpstr>
      <vt:lpstr>       原生广告形式举例</vt:lpstr>
      <vt:lpstr>             </vt:lpstr>
      <vt:lpstr>             </vt:lpstr>
      <vt:lpstr>原生广告方向与挑战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互联网精准广告投放技术研发与应用示范</dc:title>
  <dc:creator>周崧弢 Tony Zhou</dc:creator>
  <cp:lastModifiedBy>刘鹏</cp:lastModifiedBy>
  <cp:revision>4476</cp:revision>
  <cp:lastPrinted>2014-03-10T07:29:39Z</cp:lastPrinted>
  <dcterms:created xsi:type="dcterms:W3CDTF">2012-05-03T06:46:24Z</dcterms:created>
  <dcterms:modified xsi:type="dcterms:W3CDTF">2014-03-14T00:15:06Z</dcterms:modified>
</cp:coreProperties>
</file>